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95" r:id="rId2"/>
    <p:sldId id="286" r:id="rId3"/>
    <p:sldId id="354" r:id="rId4"/>
    <p:sldId id="355" r:id="rId5"/>
    <p:sldId id="356" r:id="rId6"/>
    <p:sldId id="357" r:id="rId7"/>
    <p:sldId id="361" r:id="rId8"/>
    <p:sldId id="358" r:id="rId9"/>
    <p:sldId id="359" r:id="rId10"/>
    <p:sldId id="360" r:id="rId11"/>
    <p:sldId id="362" r:id="rId12"/>
  </p:sldIdLst>
  <p:sldSz cx="9144000" cy="5143500" type="screen16x9"/>
  <p:notesSz cx="6858000" cy="9144000"/>
  <p:custDataLst>
    <p:tags r:id="rId14"/>
  </p:custDataLst>
  <p:defaultText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17C90"/>
    <a:srgbClr val="5CC6D8"/>
    <a:srgbClr val="FD9944"/>
    <a:srgbClr val="FF3300"/>
    <a:srgbClr val="FFFFFF"/>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6D9F66E-5EB9-4882-86FB-DCBF35E3C3E4}" styleName="中度样式 4 - 强调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0505E3EF-67EA-436B-97B2-0124C06EBD24}" styleName="中度样式 4 - 强调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A107856-5554-42FB-B03E-39F5DBC370BA}" styleName="中度样式 4 - 强调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8D230F3-CF80-4859-8CE7-A43EE81993B5}" styleName="浅色样式 1 - 强调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8799B23B-EC83-4686-B30A-512413B5E67A}" styleName="浅色样式 3 - 强调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533" autoAdjust="0"/>
    <p:restoredTop sz="81850" autoAdjust="0"/>
  </p:normalViewPr>
  <p:slideViewPr>
    <p:cSldViewPr snapToGrid="0" showGuides="1">
      <p:cViewPr>
        <p:scale>
          <a:sx n="95" d="100"/>
          <a:sy n="95" d="100"/>
        </p:scale>
        <p:origin x="-1566" y="-564"/>
      </p:cViewPr>
      <p:guideLst>
        <p:guide orient="horz" pos="1941"/>
        <p:guide pos="5157"/>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003F36-9AB4-4098-97E7-0DF6C5821AAA}" type="datetimeFigureOut">
              <a:rPr lang="zh-CN" altLang="en-US" smtClean="0"/>
              <a:t>2017\12\5 Tuesday</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DE2AFA-C8F0-4A2D-A5E1-8FDFD9072966}" type="slidenum">
              <a:rPr lang="zh-CN" altLang="en-US" smtClean="0"/>
              <a:t>‹#›</a:t>
            </a:fld>
            <a:endParaRPr lang="zh-CN" altLang="en-US"/>
          </a:p>
        </p:txBody>
      </p:sp>
    </p:spTree>
    <p:extLst>
      <p:ext uri="{BB962C8B-B14F-4D97-AF65-F5344CB8AC3E}">
        <p14:creationId xmlns:p14="http://schemas.microsoft.com/office/powerpoint/2010/main" val="1257345417"/>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285750" lvl="0" indent="-285750">
              <a:lnSpc>
                <a:spcPct val="150000"/>
              </a:lnSpc>
              <a:buFont typeface="Arial" panose="020B0604020202020204" pitchFamily="34" charset="0"/>
              <a:buChar char="•"/>
              <a:defRPr/>
            </a:pPr>
            <a:r>
              <a:rPr lang="zh-CN" altLang="en-US" sz="1200" b="1" kern="0" dirty="0" smtClean="0">
                <a:latin typeface="微软雅黑" panose="020B0503020204020204" charset="-122"/>
                <a:ea typeface="微软雅黑" panose="020B0503020204020204" charset="-122"/>
              </a:rPr>
              <a:t>同学们好！这一讲我们主要介绍线框建模 。</a:t>
            </a:r>
          </a:p>
          <a:p>
            <a:pPr marL="285750" lvl="0" indent="-285750">
              <a:lnSpc>
                <a:spcPct val="150000"/>
              </a:lnSpc>
              <a:buFont typeface="Arial" panose="020B0604020202020204" pitchFamily="34" charset="0"/>
              <a:buChar char="•"/>
              <a:defRPr/>
            </a:pPr>
            <a:r>
              <a:rPr lang="zh-CN" altLang="en-US" sz="1200" b="1" kern="0" dirty="0" smtClean="0">
                <a:latin typeface="微软雅黑" panose="020B0503020204020204" charset="-122"/>
                <a:ea typeface="微软雅黑" panose="020B0503020204020204" charset="-122"/>
              </a:rPr>
              <a:t>第四章  三维建模技术</a:t>
            </a:r>
          </a:p>
          <a:p>
            <a:pPr marL="285750" lvl="0" indent="-285750">
              <a:lnSpc>
                <a:spcPct val="150000"/>
              </a:lnSpc>
              <a:buFont typeface="Arial" panose="020B0604020202020204" pitchFamily="34" charset="0"/>
              <a:buChar char="•"/>
              <a:defRPr/>
            </a:pPr>
            <a:r>
              <a:rPr lang="en-US" altLang="zh-CN" sz="1200" b="1" kern="0" dirty="0" smtClean="0">
                <a:latin typeface="微软雅黑" panose="020B0503020204020204" charset="-122"/>
                <a:ea typeface="微软雅黑" panose="020B0503020204020204" charset="-122"/>
              </a:rPr>
              <a:t>4.1 </a:t>
            </a:r>
            <a:r>
              <a:rPr lang="zh-CN" altLang="en-US" sz="1200" b="1" kern="0" dirty="0" smtClean="0">
                <a:latin typeface="微软雅黑" panose="020B0503020204020204" charset="-122"/>
                <a:ea typeface="微软雅黑" panose="020B0503020204020204" charset="-122"/>
              </a:rPr>
              <a:t>线框建模 </a:t>
            </a:r>
            <a:r>
              <a:rPr lang="en-US" altLang="zh-CN" sz="1200" b="1" kern="0" dirty="0" smtClean="0">
                <a:latin typeface="微软雅黑" panose="020B0503020204020204" charset="-122"/>
                <a:ea typeface="微软雅黑" panose="020B0503020204020204" charset="-122"/>
              </a:rPr>
              <a:t>; 4.2 </a:t>
            </a:r>
            <a:r>
              <a:rPr lang="zh-CN" altLang="en-US" sz="1200" b="1" kern="0" dirty="0" smtClean="0">
                <a:latin typeface="微软雅黑" panose="020B0503020204020204" charset="-122"/>
                <a:ea typeface="微软雅黑" panose="020B0503020204020204" charset="-122"/>
              </a:rPr>
              <a:t>曲面建模</a:t>
            </a:r>
            <a:r>
              <a:rPr lang="en-US" altLang="zh-CN" sz="1200" b="1" kern="0" dirty="0" smtClean="0">
                <a:latin typeface="微软雅黑" panose="020B0503020204020204" charset="-122"/>
                <a:ea typeface="微软雅黑" panose="020B0503020204020204" charset="-122"/>
              </a:rPr>
              <a:t>;4.3  </a:t>
            </a:r>
            <a:r>
              <a:rPr lang="zh-CN" altLang="en-US" sz="1200" b="1" kern="0" dirty="0" smtClean="0">
                <a:latin typeface="微软雅黑" panose="020B0503020204020204" charset="-122"/>
                <a:ea typeface="微软雅黑" panose="020B0503020204020204" charset="-122"/>
              </a:rPr>
              <a:t>实体建模</a:t>
            </a:r>
            <a:r>
              <a:rPr lang="en-US" altLang="zh-CN" sz="1200" b="1" kern="0" dirty="0" smtClean="0">
                <a:latin typeface="微软雅黑" panose="020B0503020204020204" charset="-122"/>
                <a:ea typeface="微软雅黑" panose="020B0503020204020204" charset="-122"/>
              </a:rPr>
              <a:t>;4.4  </a:t>
            </a:r>
            <a:r>
              <a:rPr lang="zh-CN" altLang="en-US" sz="1200" b="1" kern="0" dirty="0" smtClean="0">
                <a:latin typeface="微软雅黑" panose="020B0503020204020204" charset="-122"/>
                <a:ea typeface="微软雅黑" panose="020B0503020204020204" charset="-122"/>
              </a:rPr>
              <a:t>特征建模</a:t>
            </a:r>
            <a:endParaRPr lang="zh-CN" altLang="en-US" sz="1200" b="1" kern="0" dirty="0">
              <a:latin typeface="微软雅黑" panose="020B0503020204020204" charset="-122"/>
              <a:ea typeface="微软雅黑" panose="020B0503020204020204" charset="-122"/>
            </a:endParaRPr>
          </a:p>
        </p:txBody>
      </p:sp>
      <p:sp>
        <p:nvSpPr>
          <p:cNvPr id="4" name="灯片编号占位符 3"/>
          <p:cNvSpPr>
            <a:spLocks noGrp="1"/>
          </p:cNvSpPr>
          <p:nvPr>
            <p:ph type="sldNum" sz="quarter" idx="10"/>
          </p:nvPr>
        </p:nvSpPr>
        <p:spPr/>
        <p:txBody>
          <a:bodyPr/>
          <a:lstStyle/>
          <a:p>
            <a:fld id="{F0DE2AFA-C8F0-4A2D-A5E1-8FDFD9072966}" type="slidenum">
              <a:rPr lang="zh-CN" altLang="en-US" smtClean="0"/>
              <a:t>1</a:t>
            </a:fld>
            <a:endParaRPr lang="zh-CN" altLang="en-US"/>
          </a:p>
        </p:txBody>
      </p:sp>
    </p:spTree>
    <p:extLst>
      <p:ext uri="{BB962C8B-B14F-4D97-AF65-F5344CB8AC3E}">
        <p14:creationId xmlns:p14="http://schemas.microsoft.com/office/powerpoint/2010/main" val="10922380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271780" indent="-271780">
              <a:lnSpc>
                <a:spcPct val="200000"/>
              </a:lnSpc>
              <a:buChar char="•"/>
            </a:pPr>
            <a:r>
              <a:rPr lang="en-US" altLang="zh-CN" sz="1200" b="1" dirty="0" smtClean="0">
                <a:latin typeface="微软雅黑" pitchFamily="34" charset="-122"/>
                <a:ea typeface="微软雅黑" pitchFamily="34" charset="-122"/>
              </a:rPr>
              <a:t>1.</a:t>
            </a:r>
            <a:r>
              <a:rPr lang="zh-CN" altLang="en-US" sz="1200" b="1" dirty="0" smtClean="0">
                <a:latin typeface="微软雅黑" pitchFamily="34" charset="-122"/>
                <a:ea typeface="微软雅黑" pitchFamily="34" charset="-122"/>
              </a:rPr>
              <a:t>如何基于</a:t>
            </a:r>
            <a:r>
              <a:rPr lang="en-US" altLang="zh-CN" sz="1200" b="1" dirty="0" err="1" smtClean="0">
                <a:latin typeface="微软雅黑" pitchFamily="34" charset="-122"/>
                <a:ea typeface="微软雅黑" pitchFamily="34" charset="-122"/>
              </a:rPr>
              <a:t>Creo</a:t>
            </a:r>
            <a:r>
              <a:rPr lang="zh-CN" altLang="zh-CN" sz="1200" b="1" dirty="0" smtClean="0">
                <a:latin typeface="微软雅黑" pitchFamily="34" charset="-122"/>
                <a:ea typeface="微软雅黑" pitchFamily="34" charset="-122"/>
              </a:rPr>
              <a:t>构建线框模型</a:t>
            </a:r>
            <a:r>
              <a:rPr lang="en-US" altLang="zh-CN" sz="1200" b="1" dirty="0" smtClean="0">
                <a:latin typeface="微软雅黑" pitchFamily="34" charset="-122"/>
                <a:ea typeface="微软雅黑" pitchFamily="34" charset="-122"/>
              </a:rPr>
              <a:t>?</a:t>
            </a:r>
          </a:p>
          <a:p>
            <a:pPr marL="271780" indent="-271780">
              <a:lnSpc>
                <a:spcPct val="200000"/>
              </a:lnSpc>
              <a:buChar char="•"/>
            </a:pPr>
            <a:r>
              <a:rPr lang="en-US" altLang="zh-CN" sz="1200" dirty="0" smtClean="0">
                <a:latin typeface="微软雅黑" pitchFamily="34" charset="-122"/>
                <a:ea typeface="微软雅黑" pitchFamily="34" charset="-122"/>
              </a:rPr>
              <a:t>2.</a:t>
            </a:r>
            <a:r>
              <a:rPr lang="en-US" altLang="zh-CN" sz="1200" b="1" dirty="0" smtClean="0">
                <a:latin typeface="微软雅黑" pitchFamily="34" charset="-122"/>
                <a:ea typeface="微软雅黑" pitchFamily="34" charset="-122"/>
                <a:sym typeface="+mn-ea"/>
              </a:rPr>
              <a:t>1.</a:t>
            </a:r>
            <a:r>
              <a:rPr lang="zh-CN" altLang="en-US" sz="1200" b="1" dirty="0" smtClean="0">
                <a:latin typeface="微软雅黑" pitchFamily="34" charset="-122"/>
                <a:ea typeface="微软雅黑" pitchFamily="34" charset="-122"/>
                <a:sym typeface="+mn-ea"/>
              </a:rPr>
              <a:t>如何基于</a:t>
            </a:r>
            <a:r>
              <a:rPr lang="en-US" altLang="zh-CN" sz="1200" b="1" dirty="0" smtClean="0">
                <a:latin typeface="微软雅黑" pitchFamily="34" charset="-122"/>
                <a:ea typeface="微软雅黑" pitchFamily="34" charset="-122"/>
                <a:sym typeface="+mn-ea"/>
              </a:rPr>
              <a:t>NX</a:t>
            </a:r>
            <a:r>
              <a:rPr lang="zh-CN" altLang="zh-CN" sz="1200" b="1" dirty="0" smtClean="0">
                <a:latin typeface="微软雅黑" pitchFamily="34" charset="-122"/>
                <a:ea typeface="微软雅黑" pitchFamily="34" charset="-122"/>
                <a:sym typeface="+mn-ea"/>
              </a:rPr>
              <a:t>构建线框模型</a:t>
            </a:r>
            <a:r>
              <a:rPr lang="en-US" altLang="zh-CN" sz="1200" dirty="0" smtClean="0">
                <a:latin typeface="微软雅黑" pitchFamily="34" charset="-122"/>
                <a:ea typeface="微软雅黑" pitchFamily="34" charset="-122"/>
              </a:rPr>
              <a:t>?</a:t>
            </a:r>
          </a:p>
          <a:p>
            <a:pPr marL="0" marR="0" indent="0" algn="l" defTabSz="914400" rtl="0" eaLnBrk="1" fontAlgn="auto" latinLnBrk="0" hangingPunct="1">
              <a:lnSpc>
                <a:spcPct val="100000"/>
              </a:lnSpc>
              <a:spcBef>
                <a:spcPts val="0"/>
              </a:spcBef>
              <a:spcAft>
                <a:spcPts val="0"/>
              </a:spcAft>
              <a:buClrTx/>
              <a:buSzTx/>
              <a:buFontTx/>
              <a:buNone/>
              <a:tabLst/>
              <a:defRPr/>
            </a:pPr>
            <a:endParaRPr lang="zh-CN" altLang="en-US" sz="1200" b="1" dirty="0" smtClean="0">
              <a:latin typeface="微软雅黑" pitchFamily="34" charset="-122"/>
              <a:ea typeface="微软雅黑" pitchFamily="34" charset="-122"/>
            </a:endParaRPr>
          </a:p>
        </p:txBody>
      </p:sp>
      <p:sp>
        <p:nvSpPr>
          <p:cNvPr id="4" name="灯片编号占位符 3"/>
          <p:cNvSpPr>
            <a:spLocks noGrp="1"/>
          </p:cNvSpPr>
          <p:nvPr>
            <p:ph type="sldNum" sz="quarter" idx="10"/>
          </p:nvPr>
        </p:nvSpPr>
        <p:spPr/>
        <p:txBody>
          <a:bodyPr/>
          <a:lstStyle/>
          <a:p>
            <a:fld id="{A830A260-5090-4043-8663-34F08B19ADCA}" type="slidenum">
              <a:rPr lang="zh-CN" altLang="en-US" smtClean="0"/>
              <a:t>10</a:t>
            </a:fld>
            <a:endParaRPr lang="zh-CN" altLang="en-US"/>
          </a:p>
        </p:txBody>
      </p:sp>
    </p:spTree>
    <p:extLst>
      <p:ext uri="{BB962C8B-B14F-4D97-AF65-F5344CB8AC3E}">
        <p14:creationId xmlns:p14="http://schemas.microsoft.com/office/powerpoint/2010/main" val="40366480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271780" indent="-271780">
              <a:lnSpc>
                <a:spcPct val="200000"/>
              </a:lnSpc>
              <a:buChar char="•"/>
            </a:pPr>
            <a:r>
              <a:rPr lang="en-US" altLang="zh-CN" sz="1200" b="1" dirty="0" smtClean="0">
                <a:latin typeface="微软雅黑" pitchFamily="34" charset="-122"/>
                <a:ea typeface="微软雅黑" pitchFamily="34" charset="-122"/>
              </a:rPr>
              <a:t>1.</a:t>
            </a:r>
            <a:r>
              <a:rPr lang="zh-CN" altLang="en-US" sz="1200" b="1" dirty="0" smtClean="0">
                <a:latin typeface="微软雅黑" pitchFamily="34" charset="-122"/>
                <a:ea typeface="微软雅黑" pitchFamily="34" charset="-122"/>
              </a:rPr>
              <a:t>如何基于</a:t>
            </a:r>
            <a:r>
              <a:rPr lang="en-US" altLang="zh-CN" sz="1200" b="1" dirty="0" err="1" smtClean="0">
                <a:latin typeface="微软雅黑" pitchFamily="34" charset="-122"/>
                <a:ea typeface="微软雅黑" pitchFamily="34" charset="-122"/>
              </a:rPr>
              <a:t>Creo</a:t>
            </a:r>
            <a:r>
              <a:rPr lang="zh-CN" altLang="zh-CN" sz="1200" b="1" dirty="0" smtClean="0">
                <a:latin typeface="微软雅黑" pitchFamily="34" charset="-122"/>
                <a:ea typeface="微软雅黑" pitchFamily="34" charset="-122"/>
              </a:rPr>
              <a:t>构建线框模型</a:t>
            </a:r>
            <a:r>
              <a:rPr lang="en-US" altLang="zh-CN" sz="1200" b="1" dirty="0" smtClean="0">
                <a:latin typeface="微软雅黑" pitchFamily="34" charset="-122"/>
                <a:ea typeface="微软雅黑" pitchFamily="34" charset="-122"/>
              </a:rPr>
              <a:t>?</a:t>
            </a:r>
          </a:p>
          <a:p>
            <a:pPr marL="271780" indent="-271780">
              <a:lnSpc>
                <a:spcPct val="200000"/>
              </a:lnSpc>
              <a:buChar char="•"/>
            </a:pPr>
            <a:r>
              <a:rPr lang="en-US" altLang="zh-CN" sz="1200" dirty="0" smtClean="0">
                <a:latin typeface="微软雅黑" pitchFamily="34" charset="-122"/>
                <a:ea typeface="微软雅黑" pitchFamily="34" charset="-122"/>
              </a:rPr>
              <a:t>2.</a:t>
            </a:r>
            <a:r>
              <a:rPr lang="en-US" altLang="zh-CN" sz="1200" b="1" dirty="0" smtClean="0">
                <a:latin typeface="微软雅黑" pitchFamily="34" charset="-122"/>
                <a:ea typeface="微软雅黑" pitchFamily="34" charset="-122"/>
                <a:sym typeface="+mn-ea"/>
              </a:rPr>
              <a:t>1.</a:t>
            </a:r>
            <a:r>
              <a:rPr lang="zh-CN" altLang="en-US" sz="1200" b="1" dirty="0" smtClean="0">
                <a:latin typeface="微软雅黑" pitchFamily="34" charset="-122"/>
                <a:ea typeface="微软雅黑" pitchFamily="34" charset="-122"/>
                <a:sym typeface="+mn-ea"/>
              </a:rPr>
              <a:t>如何基于</a:t>
            </a:r>
            <a:r>
              <a:rPr lang="en-US" altLang="zh-CN" sz="1200" b="1" dirty="0" smtClean="0">
                <a:latin typeface="微软雅黑" pitchFamily="34" charset="-122"/>
                <a:ea typeface="微软雅黑" pitchFamily="34" charset="-122"/>
                <a:sym typeface="+mn-ea"/>
              </a:rPr>
              <a:t>NX</a:t>
            </a:r>
            <a:r>
              <a:rPr lang="zh-CN" altLang="zh-CN" sz="1200" b="1" dirty="0" smtClean="0">
                <a:latin typeface="微软雅黑" pitchFamily="34" charset="-122"/>
                <a:ea typeface="微软雅黑" pitchFamily="34" charset="-122"/>
                <a:sym typeface="+mn-ea"/>
              </a:rPr>
              <a:t>构建线框模型</a:t>
            </a:r>
            <a:r>
              <a:rPr lang="en-US" altLang="zh-CN" sz="1200" dirty="0" smtClean="0">
                <a:latin typeface="微软雅黑" pitchFamily="34" charset="-122"/>
                <a:ea typeface="微软雅黑" pitchFamily="34" charset="-122"/>
              </a:rPr>
              <a:t>?</a:t>
            </a:r>
          </a:p>
          <a:p>
            <a:pPr marL="0" marR="0" indent="0" algn="l" defTabSz="914400" rtl="0" eaLnBrk="1" fontAlgn="auto" latinLnBrk="0" hangingPunct="1">
              <a:lnSpc>
                <a:spcPct val="100000"/>
              </a:lnSpc>
              <a:spcBef>
                <a:spcPts val="0"/>
              </a:spcBef>
              <a:spcAft>
                <a:spcPts val="0"/>
              </a:spcAft>
              <a:buClrTx/>
              <a:buSzTx/>
              <a:buFontTx/>
              <a:buNone/>
              <a:tabLst/>
              <a:defRPr/>
            </a:pPr>
            <a:endParaRPr lang="zh-CN" altLang="en-US" sz="1200" b="1" dirty="0" smtClean="0">
              <a:latin typeface="微软雅黑" pitchFamily="34" charset="-122"/>
              <a:ea typeface="微软雅黑" pitchFamily="34" charset="-122"/>
            </a:endParaRPr>
          </a:p>
        </p:txBody>
      </p:sp>
      <p:sp>
        <p:nvSpPr>
          <p:cNvPr id="4" name="灯片编号占位符 3"/>
          <p:cNvSpPr>
            <a:spLocks noGrp="1"/>
          </p:cNvSpPr>
          <p:nvPr>
            <p:ph type="sldNum" sz="quarter" idx="10"/>
          </p:nvPr>
        </p:nvSpPr>
        <p:spPr/>
        <p:txBody>
          <a:bodyPr/>
          <a:lstStyle/>
          <a:p>
            <a:fld id="{A830A260-5090-4043-8663-34F08B19ADCA}" type="slidenum">
              <a:rPr lang="zh-CN" altLang="en-US" smtClean="0"/>
              <a:t>11</a:t>
            </a:fld>
            <a:endParaRPr lang="zh-CN" altLang="en-US"/>
          </a:p>
        </p:txBody>
      </p:sp>
    </p:spTree>
    <p:extLst>
      <p:ext uri="{BB962C8B-B14F-4D97-AF65-F5344CB8AC3E}">
        <p14:creationId xmlns:p14="http://schemas.microsoft.com/office/powerpoint/2010/main" val="40366480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b="1" dirty="0" smtClean="0">
                <a:latin typeface="微软雅黑" pitchFamily="34" charset="-122"/>
                <a:ea typeface="微软雅黑" pitchFamily="34" charset="-122"/>
              </a:rPr>
              <a:t>线框建模是利用基本线素来定义设计目标的棱线部分而构成的立体框架图</a:t>
            </a:r>
            <a:endParaRPr lang="en-US" altLang="zh-CN" sz="1200" b="1" dirty="0" smtClean="0">
              <a:latin typeface="微软雅黑" pitchFamily="34" charset="-122"/>
              <a:ea typeface="微软雅黑" pitchFamily="34" charset="-122"/>
            </a:endParaRPr>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b="1" dirty="0" smtClean="0">
                <a:solidFill>
                  <a:srgbClr val="FF0000"/>
                </a:solidFill>
                <a:latin typeface="微软雅黑" pitchFamily="34" charset="-122"/>
                <a:ea typeface="微软雅黑" pitchFamily="34" charset="-122"/>
              </a:rPr>
              <a:t>线框建模生成的实体模型由一系列的直线、圆弧、点及自由曲线组成，描述产品的轮廓外形</a:t>
            </a:r>
          </a:p>
          <a:p>
            <a:pPr marL="0" marR="0" indent="0" algn="l" defTabSz="914400" rtl="0" eaLnBrk="1" fontAlgn="auto" latinLnBrk="0" hangingPunct="1">
              <a:lnSpc>
                <a:spcPct val="100000"/>
              </a:lnSpc>
              <a:spcBef>
                <a:spcPts val="0"/>
              </a:spcBef>
              <a:spcAft>
                <a:spcPts val="0"/>
              </a:spcAft>
              <a:buClrTx/>
              <a:buSzTx/>
              <a:buFontTx/>
              <a:buNone/>
              <a:tabLst/>
              <a:defRPr/>
            </a:pPr>
            <a:endParaRPr lang="zh-CN" altLang="en-US" sz="1200" b="1" dirty="0" smtClean="0">
              <a:latin typeface="微软雅黑" pitchFamily="34" charset="-122"/>
              <a:ea typeface="微软雅黑" pitchFamily="34" charset="-122"/>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zh-CN" altLang="zh-CN" sz="1200" kern="1200" dirty="0" smtClean="0">
              <a:solidFill>
                <a:schemeClr val="tx1"/>
              </a:solidFill>
              <a:effectLst/>
              <a:latin typeface="+mn-lt"/>
              <a:ea typeface="+mn-ea"/>
              <a:cs typeface="+mn-cs"/>
            </a:endParaRPr>
          </a:p>
        </p:txBody>
      </p:sp>
      <p:sp>
        <p:nvSpPr>
          <p:cNvPr id="4" name="灯片编号占位符 3"/>
          <p:cNvSpPr>
            <a:spLocks noGrp="1"/>
          </p:cNvSpPr>
          <p:nvPr>
            <p:ph type="sldNum" sz="quarter" idx="10"/>
          </p:nvPr>
        </p:nvSpPr>
        <p:spPr/>
        <p:txBody>
          <a:bodyPr/>
          <a:lstStyle/>
          <a:p>
            <a:fld id="{A830A260-5090-4043-8663-34F08B19ADCA}" type="slidenum">
              <a:rPr lang="zh-CN" altLang="en-US" smtClean="0"/>
              <a:t>2</a:t>
            </a:fld>
            <a:endParaRPr lang="zh-CN" altLang="en-US"/>
          </a:p>
        </p:txBody>
      </p:sp>
    </p:spTree>
    <p:extLst>
      <p:ext uri="{BB962C8B-B14F-4D97-AF65-F5344CB8AC3E}">
        <p14:creationId xmlns:p14="http://schemas.microsoft.com/office/powerpoint/2010/main" val="40366480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zh-CN" altLang="en-US" sz="1200" b="1" dirty="0" smtClean="0">
              <a:latin typeface="微软雅黑" pitchFamily="34" charset="-122"/>
              <a:ea typeface="微软雅黑" pitchFamily="34" charset="-122"/>
            </a:endParaRPr>
          </a:p>
          <a:p>
            <a:r>
              <a:rPr lang="zh-CN" altLang="en-US" sz="1200" b="1" dirty="0" smtClean="0">
                <a:solidFill>
                  <a:srgbClr val="1B057B"/>
                </a:solidFill>
                <a:latin typeface="微软雅黑" pitchFamily="34" charset="-122"/>
                <a:ea typeface="微软雅黑" pitchFamily="34" charset="-122"/>
              </a:rPr>
              <a:t>线框建模的数据结构是表结构</a:t>
            </a:r>
          </a:p>
          <a:p>
            <a:r>
              <a:rPr lang="zh-CN" altLang="en-US" sz="1200" b="1" dirty="0" smtClean="0">
                <a:solidFill>
                  <a:srgbClr val="1B057B"/>
                </a:solidFill>
                <a:latin typeface="微软雅黑" pitchFamily="34" charset="-122"/>
                <a:ea typeface="微软雅黑" pitchFamily="34" charset="-122"/>
              </a:rPr>
              <a:t/>
            </a:r>
            <a:br>
              <a:rPr lang="zh-CN" altLang="en-US" sz="1200" b="1" dirty="0" smtClean="0">
                <a:solidFill>
                  <a:srgbClr val="1B057B"/>
                </a:solidFill>
                <a:latin typeface="微软雅黑" pitchFamily="34" charset="-122"/>
                <a:ea typeface="微软雅黑" pitchFamily="34" charset="-122"/>
              </a:rPr>
            </a:br>
            <a:r>
              <a:rPr lang="zh-CN" altLang="en-US" sz="1200" b="1" dirty="0" smtClean="0">
                <a:solidFill>
                  <a:srgbClr val="1B057B"/>
                </a:solidFill>
                <a:latin typeface="微软雅黑" pitchFamily="34" charset="-122"/>
                <a:ea typeface="微软雅黑" pitchFamily="34" charset="-122"/>
              </a:rPr>
              <a:t>计算机内部存贮物体的顶点和棱线信息</a:t>
            </a:r>
          </a:p>
          <a:p>
            <a:pPr marL="0" marR="0" indent="0" algn="l" defTabSz="914400" rtl="0" eaLnBrk="1" fontAlgn="auto" latinLnBrk="0" hangingPunct="1">
              <a:lnSpc>
                <a:spcPct val="100000"/>
              </a:lnSpc>
              <a:spcBef>
                <a:spcPts val="0"/>
              </a:spcBef>
              <a:spcAft>
                <a:spcPts val="0"/>
              </a:spcAft>
              <a:buClrTx/>
              <a:buSzTx/>
              <a:buFontTx/>
              <a:buNone/>
              <a:tabLst/>
              <a:defRPr/>
            </a:pPr>
            <a:endParaRPr lang="zh-CN" altLang="zh-CN" sz="1200" kern="1200" dirty="0" smtClean="0">
              <a:solidFill>
                <a:schemeClr val="tx1"/>
              </a:solidFill>
              <a:effectLst/>
              <a:latin typeface="+mn-lt"/>
              <a:ea typeface="+mn-ea"/>
              <a:cs typeface="+mn-cs"/>
            </a:endParaRPr>
          </a:p>
        </p:txBody>
      </p:sp>
      <p:sp>
        <p:nvSpPr>
          <p:cNvPr id="4" name="灯片编号占位符 3"/>
          <p:cNvSpPr>
            <a:spLocks noGrp="1"/>
          </p:cNvSpPr>
          <p:nvPr>
            <p:ph type="sldNum" sz="quarter" idx="10"/>
          </p:nvPr>
        </p:nvSpPr>
        <p:spPr/>
        <p:txBody>
          <a:bodyPr/>
          <a:lstStyle/>
          <a:p>
            <a:fld id="{A830A260-5090-4043-8663-34F08B19ADCA}" type="slidenum">
              <a:rPr lang="zh-CN" altLang="en-US" smtClean="0"/>
              <a:t>3</a:t>
            </a:fld>
            <a:endParaRPr lang="zh-CN" altLang="en-US"/>
          </a:p>
        </p:txBody>
      </p:sp>
    </p:spTree>
    <p:extLst>
      <p:ext uri="{BB962C8B-B14F-4D97-AF65-F5344CB8AC3E}">
        <p14:creationId xmlns:p14="http://schemas.microsoft.com/office/powerpoint/2010/main" val="40366480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zh-CN" altLang="en-US" sz="1200" b="1" dirty="0" smtClean="0">
              <a:latin typeface="微软雅黑" pitchFamily="34" charset="-122"/>
              <a:ea typeface="微软雅黑" pitchFamily="34" charset="-122"/>
            </a:endParaRPr>
          </a:p>
          <a:p>
            <a:r>
              <a:rPr lang="zh-CN" altLang="en-US" sz="1200" b="1" dirty="0" smtClean="0">
                <a:solidFill>
                  <a:srgbClr val="1B057B"/>
                </a:solidFill>
                <a:latin typeface="微软雅黑" pitchFamily="34" charset="-122"/>
                <a:ea typeface="微软雅黑" pitchFamily="34" charset="-122"/>
              </a:rPr>
              <a:t>线框建模的数据结构是表结构</a:t>
            </a:r>
          </a:p>
          <a:p>
            <a:r>
              <a:rPr lang="zh-CN" altLang="en-US" sz="1200" b="1" dirty="0" smtClean="0">
                <a:solidFill>
                  <a:srgbClr val="1B057B"/>
                </a:solidFill>
                <a:latin typeface="微软雅黑" pitchFamily="34" charset="-122"/>
                <a:ea typeface="微软雅黑" pitchFamily="34" charset="-122"/>
              </a:rPr>
              <a:t/>
            </a:r>
            <a:br>
              <a:rPr lang="zh-CN" altLang="en-US" sz="1200" b="1" dirty="0" smtClean="0">
                <a:solidFill>
                  <a:srgbClr val="1B057B"/>
                </a:solidFill>
                <a:latin typeface="微软雅黑" pitchFamily="34" charset="-122"/>
                <a:ea typeface="微软雅黑" pitchFamily="34" charset="-122"/>
              </a:rPr>
            </a:br>
            <a:r>
              <a:rPr lang="zh-CN" altLang="en-US" sz="1200" b="1" dirty="0" smtClean="0">
                <a:solidFill>
                  <a:srgbClr val="1B057B"/>
                </a:solidFill>
                <a:latin typeface="微软雅黑" pitchFamily="34" charset="-122"/>
                <a:ea typeface="微软雅黑" pitchFamily="34" charset="-122"/>
              </a:rPr>
              <a:t>计算机内部存贮物体的顶点和棱线信息</a:t>
            </a:r>
          </a:p>
          <a:p>
            <a:pPr marL="0" marR="0" indent="0" algn="l" defTabSz="914400" rtl="0" eaLnBrk="1" fontAlgn="auto" latinLnBrk="0" hangingPunct="1">
              <a:lnSpc>
                <a:spcPct val="100000"/>
              </a:lnSpc>
              <a:spcBef>
                <a:spcPts val="0"/>
              </a:spcBef>
              <a:spcAft>
                <a:spcPts val="0"/>
              </a:spcAft>
              <a:buClrTx/>
              <a:buSzTx/>
              <a:buFontTx/>
              <a:buNone/>
              <a:tabLst/>
              <a:defRPr/>
            </a:pPr>
            <a:endParaRPr lang="zh-CN" altLang="zh-CN" sz="1200" kern="1200" dirty="0" smtClean="0">
              <a:solidFill>
                <a:schemeClr val="tx1"/>
              </a:solidFill>
              <a:effectLst/>
              <a:latin typeface="+mn-lt"/>
              <a:ea typeface="+mn-ea"/>
              <a:cs typeface="+mn-cs"/>
            </a:endParaRPr>
          </a:p>
        </p:txBody>
      </p:sp>
      <p:sp>
        <p:nvSpPr>
          <p:cNvPr id="4" name="灯片编号占位符 3"/>
          <p:cNvSpPr>
            <a:spLocks noGrp="1"/>
          </p:cNvSpPr>
          <p:nvPr>
            <p:ph type="sldNum" sz="quarter" idx="10"/>
          </p:nvPr>
        </p:nvSpPr>
        <p:spPr/>
        <p:txBody>
          <a:bodyPr/>
          <a:lstStyle/>
          <a:p>
            <a:fld id="{A830A260-5090-4043-8663-34F08B19ADCA}" type="slidenum">
              <a:rPr lang="zh-CN" altLang="en-US" smtClean="0"/>
              <a:t>4</a:t>
            </a:fld>
            <a:endParaRPr lang="zh-CN" altLang="en-US"/>
          </a:p>
        </p:txBody>
      </p:sp>
    </p:spTree>
    <p:extLst>
      <p:ext uri="{BB962C8B-B14F-4D97-AF65-F5344CB8AC3E}">
        <p14:creationId xmlns:p14="http://schemas.microsoft.com/office/powerpoint/2010/main" val="40366480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zh-CN" altLang="en-US" sz="1200" b="1" dirty="0" smtClean="0">
              <a:latin typeface="微软雅黑" pitchFamily="34" charset="-122"/>
              <a:ea typeface="微软雅黑" pitchFamily="34" charset="-122"/>
            </a:endParaRPr>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b="1" dirty="0" smtClean="0">
                <a:ln/>
                <a:solidFill>
                  <a:schemeClr val="tx1"/>
                </a:solidFill>
                <a:effectLst>
                  <a:outerShdw blurRad="38100" dist="19050" dir="2700000" algn="tl" rotWithShape="0">
                    <a:schemeClr val="dk1">
                      <a:alpha val="40000"/>
                    </a:schemeClr>
                  </a:outerShdw>
                </a:effectLst>
                <a:latin typeface="微软雅黑" pitchFamily="34" charset="-122"/>
                <a:ea typeface="微软雅黑" pitchFamily="34" charset="-122"/>
              </a:rPr>
              <a:t>只有离散的空间线段，处理起来比较容易，构造模型操作简便</a:t>
            </a:r>
            <a:endParaRPr lang="en-US" altLang="zh-CN" sz="1200" b="1" dirty="0" smtClean="0">
              <a:ln/>
              <a:solidFill>
                <a:schemeClr val="tx1"/>
              </a:solidFill>
              <a:effectLst>
                <a:outerShdw blurRad="38100" dist="19050" dir="2700000" algn="tl" rotWithShape="0">
                  <a:schemeClr val="dk1">
                    <a:alpha val="40000"/>
                  </a:schemeClr>
                </a:outerShdw>
              </a:effectLst>
              <a:latin typeface="微软雅黑" pitchFamily="34" charset="-122"/>
              <a:ea typeface="微软雅黑" pitchFamily="34" charset="-122"/>
            </a:endParaRPr>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b="1" dirty="0" smtClean="0">
                <a:ln/>
                <a:solidFill>
                  <a:schemeClr val="tx1"/>
                </a:solidFill>
                <a:effectLst>
                  <a:outerShdw blurRad="38100" dist="19050" dir="2700000" algn="tl" rotWithShape="0">
                    <a:schemeClr val="dk1">
                      <a:alpha val="40000"/>
                    </a:schemeClr>
                  </a:outerShdw>
                </a:effectLst>
                <a:latin typeface="微软雅黑" pitchFamily="34" charset="-122"/>
                <a:ea typeface="微软雅黑" pitchFamily="34" charset="-122"/>
              </a:rPr>
              <a:t>所需信息最少，数据结构简单</a:t>
            </a:r>
            <a:r>
              <a:rPr lang="en-US" altLang="zh-CN" sz="1200" b="1" dirty="0" smtClean="0">
                <a:ln/>
                <a:solidFill>
                  <a:schemeClr val="tx1"/>
                </a:solidFill>
                <a:effectLst>
                  <a:outerShdw blurRad="38100" dist="19050" dir="2700000" algn="tl" rotWithShape="0">
                    <a:schemeClr val="dk1">
                      <a:alpha val="40000"/>
                    </a:schemeClr>
                  </a:outerShdw>
                </a:effectLst>
                <a:latin typeface="微软雅黑" pitchFamily="34" charset="-122"/>
                <a:ea typeface="微软雅黑" pitchFamily="34" charset="-122"/>
              </a:rPr>
              <a:t>, </a:t>
            </a:r>
            <a:r>
              <a:rPr lang="zh-CN" altLang="en-US" sz="1200" b="1" dirty="0" smtClean="0">
                <a:ln/>
                <a:solidFill>
                  <a:schemeClr val="tx1"/>
                </a:solidFill>
                <a:effectLst>
                  <a:outerShdw blurRad="38100" dist="19050" dir="2700000" algn="tl" rotWithShape="0">
                    <a:schemeClr val="dk1">
                      <a:alpha val="40000"/>
                    </a:schemeClr>
                  </a:outerShdw>
                </a:effectLst>
                <a:latin typeface="微软雅黑" pitchFamily="34" charset="-122"/>
                <a:ea typeface="微软雅黑" pitchFamily="34" charset="-122"/>
              </a:rPr>
              <a:t>硬件的要求不高</a:t>
            </a:r>
            <a:endParaRPr lang="en-US" altLang="zh-CN" sz="1200" b="1" dirty="0" smtClean="0">
              <a:ln/>
              <a:solidFill>
                <a:schemeClr val="tx1"/>
              </a:solidFill>
              <a:effectLst>
                <a:outerShdw blurRad="38100" dist="19050" dir="2700000" algn="tl" rotWithShape="0">
                  <a:schemeClr val="dk1">
                    <a:alpha val="40000"/>
                  </a:schemeClr>
                </a:outerShdw>
              </a:effectLst>
              <a:latin typeface="微软雅黑" pitchFamily="34" charset="-122"/>
              <a:ea typeface="微软雅黑" pitchFamily="34" charset="-122"/>
            </a:endParaRPr>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b="1" dirty="0" smtClean="0">
                <a:ln/>
                <a:solidFill>
                  <a:schemeClr val="tx1"/>
                </a:solidFill>
                <a:effectLst>
                  <a:outerShdw blurRad="38100" dist="19050" dir="2700000" algn="tl" rotWithShape="0">
                    <a:schemeClr val="dk1">
                      <a:alpha val="40000"/>
                    </a:schemeClr>
                  </a:outerShdw>
                </a:effectLst>
                <a:latin typeface="微软雅黑" pitchFamily="34" charset="-122"/>
                <a:ea typeface="微软雅黑" pitchFamily="34" charset="-122"/>
              </a:rPr>
              <a:t>系统的使用如同人工绘图的自然延伸，对用户的使用水平要求低，用户容易掌握</a:t>
            </a:r>
          </a:p>
          <a:p>
            <a:pPr marL="0" marR="0" indent="0" algn="l" defTabSz="914400" rtl="0" eaLnBrk="1" fontAlgn="auto" latinLnBrk="0" hangingPunct="1">
              <a:lnSpc>
                <a:spcPct val="100000"/>
              </a:lnSpc>
              <a:spcBef>
                <a:spcPts val="0"/>
              </a:spcBef>
              <a:spcAft>
                <a:spcPts val="0"/>
              </a:spcAft>
              <a:buClrTx/>
              <a:buSzTx/>
              <a:buFontTx/>
              <a:buNone/>
              <a:tabLst/>
              <a:defRPr/>
            </a:pPr>
            <a:endParaRPr lang="zh-CN" altLang="zh-CN" sz="1200" kern="1200" dirty="0" smtClean="0">
              <a:solidFill>
                <a:schemeClr val="tx1"/>
              </a:solidFill>
              <a:effectLst/>
              <a:latin typeface="+mn-lt"/>
              <a:ea typeface="+mn-ea"/>
              <a:cs typeface="+mn-cs"/>
            </a:endParaRPr>
          </a:p>
        </p:txBody>
      </p:sp>
      <p:sp>
        <p:nvSpPr>
          <p:cNvPr id="4" name="灯片编号占位符 3"/>
          <p:cNvSpPr>
            <a:spLocks noGrp="1"/>
          </p:cNvSpPr>
          <p:nvPr>
            <p:ph type="sldNum" sz="quarter" idx="10"/>
          </p:nvPr>
        </p:nvSpPr>
        <p:spPr/>
        <p:txBody>
          <a:bodyPr/>
          <a:lstStyle/>
          <a:p>
            <a:fld id="{A830A260-5090-4043-8663-34F08B19ADCA}" type="slidenum">
              <a:rPr lang="zh-CN" altLang="en-US" smtClean="0"/>
              <a:t>5</a:t>
            </a:fld>
            <a:endParaRPr lang="zh-CN" altLang="en-US"/>
          </a:p>
        </p:txBody>
      </p:sp>
    </p:spTree>
    <p:extLst>
      <p:ext uri="{BB962C8B-B14F-4D97-AF65-F5344CB8AC3E}">
        <p14:creationId xmlns:p14="http://schemas.microsoft.com/office/powerpoint/2010/main" val="40366480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zh-CN" altLang="en-US" sz="1200" b="1" dirty="0" smtClean="0">
              <a:latin typeface="微软雅黑" pitchFamily="34" charset="-122"/>
              <a:ea typeface="微软雅黑" pitchFamily="34" charset="-122"/>
            </a:endParaRPr>
          </a:p>
          <a:p>
            <a:pPr marL="0" indent="0" fontAlgn="auto">
              <a:lnSpc>
                <a:spcPct val="120000"/>
              </a:lnSpc>
              <a:spcBef>
                <a:spcPts val="0"/>
              </a:spcBef>
            </a:pPr>
            <a:r>
              <a:rPr lang="zh-CN" altLang="en-US" sz="1200" b="1" dirty="0" smtClean="0">
                <a:ln/>
                <a:solidFill>
                  <a:schemeClr val="tx1"/>
                </a:solidFill>
                <a:effectLst/>
                <a:latin typeface="微软雅黑" pitchFamily="34" charset="-122"/>
                <a:ea typeface="微软雅黑" pitchFamily="34" charset="-122"/>
              </a:rPr>
              <a:t>线框建模构造的实体模型只有离散的边，没有边与边的关系。信息表达不完整，会使物体形状的判断产生多义性</a:t>
            </a:r>
            <a:r>
              <a:rPr lang="en-US" altLang="zh-CN" sz="1200" b="1" dirty="0" smtClean="0">
                <a:ln/>
                <a:solidFill>
                  <a:schemeClr val="tx1"/>
                </a:solidFill>
                <a:effectLst/>
                <a:latin typeface="微软雅黑" pitchFamily="34" charset="-122"/>
                <a:ea typeface="微软雅黑" pitchFamily="34" charset="-122"/>
              </a:rPr>
              <a:t>.</a:t>
            </a:r>
            <a:endParaRPr lang="zh-CN" altLang="en-US" sz="1200" b="1" dirty="0" smtClean="0">
              <a:ln/>
              <a:solidFill>
                <a:schemeClr val="tx1"/>
              </a:solidFill>
              <a:effectLst/>
              <a:latin typeface="微软雅黑" pitchFamily="34" charset="-122"/>
              <a:ea typeface="微软雅黑" pitchFamily="34" charset="-122"/>
            </a:endParaRPr>
          </a:p>
        </p:txBody>
      </p:sp>
      <p:sp>
        <p:nvSpPr>
          <p:cNvPr id="4" name="灯片编号占位符 3"/>
          <p:cNvSpPr>
            <a:spLocks noGrp="1"/>
          </p:cNvSpPr>
          <p:nvPr>
            <p:ph type="sldNum" sz="quarter" idx="10"/>
          </p:nvPr>
        </p:nvSpPr>
        <p:spPr/>
        <p:txBody>
          <a:bodyPr/>
          <a:lstStyle/>
          <a:p>
            <a:fld id="{A830A260-5090-4043-8663-34F08B19ADCA}" type="slidenum">
              <a:rPr lang="zh-CN" altLang="en-US" smtClean="0"/>
              <a:t>6</a:t>
            </a:fld>
            <a:endParaRPr lang="zh-CN" altLang="en-US"/>
          </a:p>
        </p:txBody>
      </p:sp>
    </p:spTree>
    <p:extLst>
      <p:ext uri="{BB962C8B-B14F-4D97-AF65-F5344CB8AC3E}">
        <p14:creationId xmlns:p14="http://schemas.microsoft.com/office/powerpoint/2010/main" val="40366480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zh-CN" altLang="en-US" sz="1200" b="1" dirty="0" smtClean="0">
              <a:latin typeface="微软雅黑" pitchFamily="34" charset="-122"/>
              <a:ea typeface="微软雅黑" pitchFamily="34" charset="-122"/>
            </a:endParaRPr>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b="1" dirty="0" smtClean="0">
                <a:solidFill>
                  <a:schemeClr val="tx1"/>
                </a:solidFill>
                <a:effectLst/>
                <a:latin typeface="微软雅黑" pitchFamily="34" charset="-122"/>
                <a:ea typeface="微软雅黑" pitchFamily="34" charset="-122"/>
              </a:rPr>
              <a:t>复杂物体的线框模型生成需要输入大量初始数据，数据的统一性和有效性难以保证，加重输入负担.</a:t>
            </a:r>
          </a:p>
          <a:p>
            <a:pPr marL="0" marR="0" indent="0" algn="l" defTabSz="914400" rtl="0" eaLnBrk="1" fontAlgn="auto" latinLnBrk="0" hangingPunct="1">
              <a:lnSpc>
                <a:spcPct val="100000"/>
              </a:lnSpc>
              <a:spcBef>
                <a:spcPts val="0"/>
              </a:spcBef>
              <a:spcAft>
                <a:spcPts val="0"/>
              </a:spcAft>
              <a:buClrTx/>
              <a:buSzTx/>
              <a:buFontTx/>
              <a:buNone/>
              <a:tabLst/>
              <a:defRPr/>
            </a:pPr>
            <a:endParaRPr lang="zh-CN" altLang="zh-CN" sz="1200" kern="1200" dirty="0" smtClean="0">
              <a:solidFill>
                <a:schemeClr val="tx1"/>
              </a:solidFill>
              <a:effectLst/>
              <a:latin typeface="+mn-lt"/>
              <a:ea typeface="+mn-ea"/>
              <a:cs typeface="+mn-cs"/>
            </a:endParaRPr>
          </a:p>
        </p:txBody>
      </p:sp>
      <p:sp>
        <p:nvSpPr>
          <p:cNvPr id="4" name="灯片编号占位符 3"/>
          <p:cNvSpPr>
            <a:spLocks noGrp="1"/>
          </p:cNvSpPr>
          <p:nvPr>
            <p:ph type="sldNum" sz="quarter" idx="10"/>
          </p:nvPr>
        </p:nvSpPr>
        <p:spPr/>
        <p:txBody>
          <a:bodyPr/>
          <a:lstStyle/>
          <a:p>
            <a:fld id="{A830A260-5090-4043-8663-34F08B19ADCA}" type="slidenum">
              <a:rPr lang="zh-CN" altLang="en-US" smtClean="0"/>
              <a:t>7</a:t>
            </a:fld>
            <a:endParaRPr lang="zh-CN" altLang="en-US"/>
          </a:p>
        </p:txBody>
      </p:sp>
    </p:spTree>
    <p:extLst>
      <p:ext uri="{BB962C8B-B14F-4D97-AF65-F5344CB8AC3E}">
        <p14:creationId xmlns:p14="http://schemas.microsoft.com/office/powerpoint/2010/main" val="40366480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b="1" dirty="0" smtClean="0">
                <a:effectLst/>
                <a:latin typeface="微软雅黑" pitchFamily="34" charset="-122"/>
                <a:ea typeface="微软雅黑" pitchFamily="34" charset="-122"/>
              </a:rPr>
              <a:t>由于没有面的信息，不能消除隐藏线和隐藏面</a:t>
            </a:r>
            <a:endParaRPr lang="en-US" altLang="zh-CN" sz="1200" b="1" dirty="0" smtClean="0">
              <a:effectLst/>
              <a:latin typeface="微软雅黑" pitchFamily="34" charset="-122"/>
              <a:ea typeface="微软雅黑" pitchFamily="34" charset="-122"/>
            </a:endParaRPr>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b="1" dirty="0" smtClean="0">
                <a:effectLst/>
                <a:latin typeface="微软雅黑" pitchFamily="34" charset="-122"/>
                <a:ea typeface="微软雅黑" pitchFamily="34" charset="-122"/>
              </a:rPr>
              <a:t>不是连续的几何信息（只有顶点和棱边），不能明确的定义给定的点与形体之间的关系（点在形体内部、外部和表面上）。</a:t>
            </a:r>
            <a:endParaRPr lang="zh-CN" altLang="en-US" sz="1200" b="1" dirty="0" smtClean="0">
              <a:latin typeface="微软雅黑" pitchFamily="34" charset="-122"/>
              <a:ea typeface="微软雅黑" pitchFamily="34" charset="-122"/>
            </a:endParaRPr>
          </a:p>
        </p:txBody>
      </p:sp>
      <p:sp>
        <p:nvSpPr>
          <p:cNvPr id="4" name="灯片编号占位符 3"/>
          <p:cNvSpPr>
            <a:spLocks noGrp="1"/>
          </p:cNvSpPr>
          <p:nvPr>
            <p:ph type="sldNum" sz="quarter" idx="10"/>
          </p:nvPr>
        </p:nvSpPr>
        <p:spPr/>
        <p:txBody>
          <a:bodyPr/>
          <a:lstStyle/>
          <a:p>
            <a:fld id="{A830A260-5090-4043-8663-34F08B19ADCA}" type="slidenum">
              <a:rPr lang="zh-CN" altLang="en-US" smtClean="0"/>
              <a:t>8</a:t>
            </a:fld>
            <a:endParaRPr lang="zh-CN" altLang="en-US"/>
          </a:p>
        </p:txBody>
      </p:sp>
    </p:spTree>
    <p:extLst>
      <p:ext uri="{BB962C8B-B14F-4D97-AF65-F5344CB8AC3E}">
        <p14:creationId xmlns:p14="http://schemas.microsoft.com/office/powerpoint/2010/main" val="40366480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b="1" dirty="0" smtClean="0">
                <a:effectLst/>
                <a:latin typeface="微软雅黑" pitchFamily="34" charset="-122"/>
                <a:ea typeface="微软雅黑" pitchFamily="34" charset="-122"/>
              </a:rPr>
              <a:t>因此不能用线框模型处理计算机图形学和</a:t>
            </a:r>
            <a:r>
              <a:rPr lang="en-US" altLang="zh-CN" sz="1200" b="1" dirty="0" smtClean="0">
                <a:effectLst/>
                <a:latin typeface="微软雅黑" pitchFamily="34" charset="-122"/>
                <a:ea typeface="微软雅黑" pitchFamily="34" charset="-122"/>
              </a:rPr>
              <a:t>CAD</a:t>
            </a:r>
            <a:r>
              <a:rPr lang="zh-CN" altLang="en-US" sz="1200" b="1" dirty="0" smtClean="0">
                <a:effectLst/>
                <a:latin typeface="微软雅黑" pitchFamily="34" charset="-122"/>
                <a:ea typeface="微软雅黑" pitchFamily="34" charset="-122"/>
              </a:rPr>
              <a:t>中的多数问题，如剖切、消隐、渲染、物性分析、干涉检查、加工处理等</a:t>
            </a:r>
            <a:r>
              <a:rPr lang="zh-CN" altLang="en-US" sz="1200" dirty="0" smtClean="0">
                <a:effectLst/>
                <a:latin typeface="微软雅黑" pitchFamily="34" charset="-122"/>
                <a:ea typeface="微软雅黑" pitchFamily="34" charset="-122"/>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zh-CN" altLang="en-US" sz="1200" b="1" dirty="0" smtClean="0">
              <a:latin typeface="微软雅黑" pitchFamily="34" charset="-122"/>
              <a:ea typeface="微软雅黑" pitchFamily="34" charset="-122"/>
            </a:endParaRPr>
          </a:p>
        </p:txBody>
      </p:sp>
      <p:sp>
        <p:nvSpPr>
          <p:cNvPr id="4" name="灯片编号占位符 3"/>
          <p:cNvSpPr>
            <a:spLocks noGrp="1"/>
          </p:cNvSpPr>
          <p:nvPr>
            <p:ph type="sldNum" sz="quarter" idx="10"/>
          </p:nvPr>
        </p:nvSpPr>
        <p:spPr/>
        <p:txBody>
          <a:bodyPr/>
          <a:lstStyle/>
          <a:p>
            <a:fld id="{A830A260-5090-4043-8663-34F08B19ADCA}" type="slidenum">
              <a:rPr lang="zh-CN" altLang="en-US" smtClean="0"/>
              <a:t>9</a:t>
            </a:fld>
            <a:endParaRPr lang="zh-CN" altLang="en-US"/>
          </a:p>
        </p:txBody>
      </p:sp>
    </p:spTree>
    <p:extLst>
      <p:ext uri="{BB962C8B-B14F-4D97-AF65-F5344CB8AC3E}">
        <p14:creationId xmlns:p14="http://schemas.microsoft.com/office/powerpoint/2010/main" val="4036648033"/>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仅标题">
    <p:spTree>
      <p:nvGrpSpPr>
        <p:cNvPr id="1" name=""/>
        <p:cNvGrpSpPr/>
        <p:nvPr/>
      </p:nvGrpSpPr>
      <p:grpSpPr>
        <a:xfrm>
          <a:off x="0" y="0"/>
          <a:ext cx="0" cy="0"/>
          <a:chOff x="0" y="0"/>
          <a:chExt cx="0" cy="0"/>
        </a:xfrm>
      </p:grpSpPr>
      <p:pic>
        <p:nvPicPr>
          <p:cNvPr id="2" name="Picture 2"/>
          <p:cNvPicPr>
            <a:picLocks noChangeAspect="1" noChangeArrowheads="1"/>
          </p:cNvPicPr>
          <p:nvPr userDrawn="1"/>
        </p:nvPicPr>
        <p:blipFill>
          <a:blip r:embed="rId2">
            <a:lum bright="70000" contrast="-70000"/>
            <a:extLst>
              <a:ext uri="{BEBA8EAE-BF5A-486C-A8C5-ECC9F3942E4B}">
                <a14:imgProps xmlns:a14="http://schemas.microsoft.com/office/drawing/2010/main">
                  <a14:imgLayer r:embed="rId3">
                    <a14:imgEffect>
                      <a14:saturation sat="300000"/>
                    </a14:imgEffect>
                  </a14:imgLayer>
                </a14:imgProps>
              </a:ext>
              <a:ext uri="{28A0092B-C50C-407E-A947-70E740481C1C}">
                <a14:useLocalDpi xmlns:a14="http://schemas.microsoft.com/office/drawing/2010/main" val="0"/>
              </a:ext>
            </a:extLst>
          </a:blip>
          <a:srcRect/>
          <a:stretch>
            <a:fillRect/>
          </a:stretch>
        </p:blipFill>
        <p:spPr bwMode="auto">
          <a:xfrm rot="10139213">
            <a:off x="6758861" y="3300146"/>
            <a:ext cx="2658449" cy="205449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8062567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自定义版式">
    <p:spTree>
      <p:nvGrpSpPr>
        <p:cNvPr id="1" name=""/>
        <p:cNvGrpSpPr/>
        <p:nvPr/>
      </p:nvGrpSpPr>
      <p:grpSpPr>
        <a:xfrm>
          <a:off x="0" y="0"/>
          <a:ext cx="0" cy="0"/>
          <a:chOff x="0" y="0"/>
          <a:chExt cx="0" cy="0"/>
        </a:xfrm>
      </p:grpSpPr>
      <p:pic>
        <p:nvPicPr>
          <p:cNvPr id="3" name="图片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62576" y="-1"/>
            <a:ext cx="3781425" cy="4366420"/>
          </a:xfrm>
          <a:prstGeom prst="rect">
            <a:avLst/>
          </a:prstGeom>
        </p:spPr>
      </p:pic>
    </p:spTree>
    <p:extLst>
      <p:ext uri="{BB962C8B-B14F-4D97-AF65-F5344CB8AC3E}">
        <p14:creationId xmlns:p14="http://schemas.microsoft.com/office/powerpoint/2010/main" val="1565348274"/>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_自定义版式">
    <p:spTree>
      <p:nvGrpSpPr>
        <p:cNvPr id="1" name=""/>
        <p:cNvGrpSpPr/>
        <p:nvPr/>
      </p:nvGrpSpPr>
      <p:grpSpPr>
        <a:xfrm>
          <a:off x="0" y="0"/>
          <a:ext cx="0" cy="0"/>
          <a:chOff x="0" y="0"/>
          <a:chExt cx="0" cy="0"/>
        </a:xfrm>
      </p:grpSpPr>
      <p:pic>
        <p:nvPicPr>
          <p:cNvPr id="3" name="图片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rot="5400000">
            <a:off x="919155" y="-263121"/>
            <a:ext cx="3281502" cy="3807743"/>
          </a:xfrm>
          <a:prstGeom prst="rect">
            <a:avLst/>
          </a:prstGeom>
        </p:spPr>
      </p:pic>
    </p:spTree>
    <p:extLst>
      <p:ext uri="{BB962C8B-B14F-4D97-AF65-F5344CB8AC3E}">
        <p14:creationId xmlns:p14="http://schemas.microsoft.com/office/powerpoint/2010/main" val="353162526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extLst>
      <p:ext uri="{BB962C8B-B14F-4D97-AF65-F5344CB8AC3E}">
        <p14:creationId xmlns:p14="http://schemas.microsoft.com/office/powerpoint/2010/main" val="1530563290"/>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0_自定义版式">
    <p:spTree>
      <p:nvGrpSpPr>
        <p:cNvPr id="1" name=""/>
        <p:cNvGrpSpPr/>
        <p:nvPr/>
      </p:nvGrpSpPr>
      <p:grpSpPr>
        <a:xfrm>
          <a:off x="0" y="0"/>
          <a:ext cx="0" cy="0"/>
          <a:chOff x="0" y="0"/>
          <a:chExt cx="0" cy="0"/>
        </a:xfrm>
      </p:grpSpPr>
      <p:sp>
        <p:nvSpPr>
          <p:cNvPr id="6" name="任意多边形: 形状 5"/>
          <p:cNvSpPr>
            <a:spLocks noGrp="1"/>
          </p:cNvSpPr>
          <p:nvPr>
            <p:ph type="pic" sz="quarter" idx="10"/>
          </p:nvPr>
        </p:nvSpPr>
        <p:spPr>
          <a:xfrm>
            <a:off x="791766" y="1489971"/>
            <a:ext cx="3758463" cy="2866030"/>
          </a:xfrm>
          <a:custGeom>
            <a:avLst/>
            <a:gdLst>
              <a:gd name="connsiteX0" fmla="*/ 0 w 5011284"/>
              <a:gd name="connsiteY0" fmla="*/ 0 h 3821373"/>
              <a:gd name="connsiteX1" fmla="*/ 5011284 w 5011284"/>
              <a:gd name="connsiteY1" fmla="*/ 0 h 3821373"/>
              <a:gd name="connsiteX2" fmla="*/ 5011284 w 5011284"/>
              <a:gd name="connsiteY2" fmla="*/ 3821373 h 3821373"/>
              <a:gd name="connsiteX3" fmla="*/ 0 w 5011284"/>
              <a:gd name="connsiteY3" fmla="*/ 3821373 h 3821373"/>
            </a:gdLst>
            <a:ahLst/>
            <a:cxnLst>
              <a:cxn ang="0">
                <a:pos x="connsiteX0" y="connsiteY0"/>
              </a:cxn>
              <a:cxn ang="0">
                <a:pos x="connsiteX1" y="connsiteY1"/>
              </a:cxn>
              <a:cxn ang="0">
                <a:pos x="connsiteX2" y="connsiteY2"/>
              </a:cxn>
              <a:cxn ang="0">
                <a:pos x="connsiteX3" y="connsiteY3"/>
              </a:cxn>
            </a:cxnLst>
            <a:rect l="l" t="t" r="r" b="b"/>
            <a:pathLst>
              <a:path w="5011284" h="3821373">
                <a:moveTo>
                  <a:pt x="0" y="0"/>
                </a:moveTo>
                <a:lnTo>
                  <a:pt x="5011284" y="0"/>
                </a:lnTo>
                <a:lnTo>
                  <a:pt x="5011284" y="3821373"/>
                </a:lnTo>
                <a:lnTo>
                  <a:pt x="0" y="3821373"/>
                </a:lnTo>
                <a:close/>
              </a:path>
            </a:pathLst>
          </a:custGeom>
        </p:spPr>
        <p:txBody>
          <a:bodyPr wrap="square" lIns="68580" tIns="34290" rIns="68580" bIns="34290">
            <a:noAutofit/>
          </a:bodyPr>
          <a:lstStyle/>
          <a:p>
            <a:endParaRPr lang="zh-CN" altLang="en-US"/>
          </a:p>
        </p:txBody>
      </p:sp>
    </p:spTree>
    <p:extLst>
      <p:ext uri="{BB962C8B-B14F-4D97-AF65-F5344CB8AC3E}">
        <p14:creationId xmlns:p14="http://schemas.microsoft.com/office/powerpoint/2010/main" val="46877204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microsoft.com/office/2007/relationships/hdphoto" Target="../media/hdphoto1.wdp"/><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文本框 3"/>
          <p:cNvSpPr txBox="1"/>
          <p:nvPr/>
        </p:nvSpPr>
        <p:spPr>
          <a:xfrm>
            <a:off x="3238500" y="2228850"/>
            <a:ext cx="2667000" cy="176972"/>
          </a:xfrm>
          <a:prstGeom prst="rect">
            <a:avLst/>
          </a:prstGeom>
          <a:noFill/>
        </p:spPr>
        <p:txBody>
          <a:bodyPr wrap="square" lIns="68580" tIns="34290" rIns="68580" bIns="34290" rtlCol="0">
            <a:spAutoFit/>
          </a:bodyPr>
          <a:lstStyle/>
          <a:p>
            <a:r>
              <a:rPr lang="zh-CN" altLang="en-US" sz="200" dirty="0">
                <a:solidFill>
                  <a:schemeClr val="bg1">
                    <a:alpha val="0"/>
                  </a:schemeClr>
                </a:solidFill>
                <a:latin typeface="微软雅黑" panose="020B0503020204020204" pitchFamily="34" charset="-122"/>
                <a:ea typeface="微软雅黑" panose="020B0503020204020204" pitchFamily="34" charset="-122"/>
                <a:sym typeface="+mn-ea"/>
              </a:rPr>
              <a:t>感谢您下载包图网平台上提供的</a:t>
            </a:r>
            <a:r>
              <a:rPr lang="en-US" altLang="zh-CN" sz="200" dirty="0">
                <a:solidFill>
                  <a:schemeClr val="bg1">
                    <a:alpha val="0"/>
                  </a:schemeClr>
                </a:solidFill>
                <a:latin typeface="微软雅黑" panose="020B0503020204020204" pitchFamily="34" charset="-122"/>
                <a:ea typeface="微软雅黑" panose="020B0503020204020204" pitchFamily="34" charset="-122"/>
                <a:sym typeface="+mn-ea"/>
              </a:rPr>
              <a:t>PPT</a:t>
            </a:r>
            <a:r>
              <a:rPr lang="zh-CN" altLang="en-US" sz="200" dirty="0">
                <a:solidFill>
                  <a:schemeClr val="bg1">
                    <a:alpha val="0"/>
                  </a:schemeClr>
                </a:solidFill>
                <a:latin typeface="微软雅黑" panose="020B0503020204020204" pitchFamily="34" charset="-122"/>
                <a:ea typeface="微软雅黑" panose="020B0503020204020204" pitchFamily="34" charset="-122"/>
                <a:sym typeface="+mn-ea"/>
              </a:rPr>
              <a:t>作品，为了您和包图网以及原创作者的利益，请勿复制、传播、销售，否则将承担法律责任！包图网将对作品进行维权，按照传播下载次数进行十倍的索取赔偿！</a:t>
            </a:r>
          </a:p>
          <a:p>
            <a:r>
              <a:rPr lang="en-US" altLang="zh-CN" sz="500" dirty="0">
                <a:solidFill>
                  <a:schemeClr val="bg1">
                    <a:alpha val="0"/>
                  </a:schemeClr>
                </a:solidFill>
                <a:latin typeface="微软雅黑" panose="020B0503020204020204" pitchFamily="34" charset="-122"/>
                <a:ea typeface="微软雅黑" panose="020B0503020204020204" pitchFamily="34" charset="-122"/>
                <a:sym typeface="+mn-ea"/>
              </a:rPr>
              <a:t>ibaotu.com</a:t>
            </a:r>
          </a:p>
        </p:txBody>
      </p:sp>
      <p:pic>
        <p:nvPicPr>
          <p:cNvPr id="3" name="Picture 2"/>
          <p:cNvPicPr>
            <a:picLocks noChangeAspect="1" noChangeArrowheads="1"/>
          </p:cNvPicPr>
          <p:nvPr/>
        </p:nvPicPr>
        <p:blipFill>
          <a:blip r:embed="rId7">
            <a:lum bright="70000" contrast="-70000"/>
            <a:extLst>
              <a:ext uri="{BEBA8EAE-BF5A-486C-A8C5-ECC9F3942E4B}">
                <a14:imgProps xmlns:a14="http://schemas.microsoft.com/office/drawing/2010/main">
                  <a14:imgLayer r:embed="rId8">
                    <a14:imgEffect>
                      <a14:saturation sat="300000"/>
                    </a14:imgEffect>
                  </a14:imgLayer>
                </a14:imgProps>
              </a:ext>
              <a:ext uri="{28A0092B-C50C-407E-A947-70E740481C1C}">
                <a14:useLocalDpi xmlns:a14="http://schemas.microsoft.com/office/drawing/2010/main" val="0"/>
              </a:ext>
            </a:extLst>
          </a:blip>
          <a:srcRect/>
          <a:stretch>
            <a:fillRect/>
          </a:stretch>
        </p:blipFill>
        <p:spPr bwMode="auto">
          <a:xfrm rot="10139213">
            <a:off x="6758861" y="3300146"/>
            <a:ext cx="2658449" cy="205449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图片 4"/>
          <p:cNvPicPr>
            <a:picLocks noChangeAspect="1"/>
          </p:cNvPicPr>
          <p:nvPr/>
        </p:nvPicPr>
        <p:blipFill rotWithShape="1">
          <a:blip r:embed="rId9" cstate="print">
            <a:extLst>
              <a:ext uri="{28A0092B-C50C-407E-A947-70E740481C1C}">
                <a14:useLocalDpi xmlns:a14="http://schemas.microsoft.com/office/drawing/2010/main" val="0"/>
              </a:ext>
            </a:extLst>
          </a:blip>
          <a:srcRect t="23333"/>
          <a:stretch/>
        </p:blipFill>
        <p:spPr>
          <a:xfrm flipH="1">
            <a:off x="0" y="0"/>
            <a:ext cx="1143000" cy="1011866"/>
          </a:xfrm>
          <a:prstGeom prst="rect">
            <a:avLst/>
          </a:prstGeom>
        </p:spPr>
      </p:pic>
    </p:spTree>
    <p:extLst>
      <p:ext uri="{BB962C8B-B14F-4D97-AF65-F5344CB8AC3E}">
        <p14:creationId xmlns:p14="http://schemas.microsoft.com/office/powerpoint/2010/main" val="1453949440"/>
      </p:ext>
    </p:extLst>
  </p:cSld>
  <p:clrMap bg1="lt1" tx1="dk1" bg2="lt2" tx2="dk2" accent1="accent1" accent2="accent2" accent3="accent3" accent4="accent4" accent5="accent5" accent6="accent6" hlink="hlink" folHlink="folHlink"/>
  <p:sldLayoutIdLst>
    <p:sldLayoutId id="2147483661" r:id="rId1"/>
    <p:sldLayoutId id="2147483663" r:id="rId2"/>
    <p:sldLayoutId id="2147483664" r:id="rId3"/>
    <p:sldLayoutId id="2147483662" r:id="rId4"/>
    <p:sldLayoutId id="2147483667" r:id="rId5"/>
  </p:sldLayoutIdLst>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par>
    </p:tnLst>
  </p:timing>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extLst mod="1">
    <p:ext uri="{27BBF7A9-308A-43DC-89C8-2F10F3537804}">
      <p15:sldGuideLst xmlns:p15="http://schemas.microsoft.com/office/powerpoint/2012/main" xmlns=""/>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5.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矩形 9"/>
          <p:cNvSpPr/>
          <p:nvPr/>
        </p:nvSpPr>
        <p:spPr>
          <a:xfrm>
            <a:off x="711235" y="1517060"/>
            <a:ext cx="3434329" cy="2137883"/>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11" name="矩形 10"/>
          <p:cNvSpPr/>
          <p:nvPr/>
        </p:nvSpPr>
        <p:spPr>
          <a:xfrm>
            <a:off x="711236" y="3766018"/>
            <a:ext cx="375117" cy="37511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21" name="矩形 20"/>
          <p:cNvSpPr/>
          <p:nvPr/>
        </p:nvSpPr>
        <p:spPr>
          <a:xfrm>
            <a:off x="4590551" y="1503691"/>
            <a:ext cx="4193984" cy="575479"/>
          </a:xfrm>
          <a:prstGeom prst="rect">
            <a:avLst/>
          </a:prstGeom>
        </p:spPr>
        <p:txBody>
          <a:bodyPr wrap="square" lIns="68580" tIns="34290" rIns="68580" bIns="34290">
            <a:spAutoFit/>
            <a:scene3d>
              <a:camera prst="orthographicFront"/>
              <a:lightRig rig="threePt" dir="t"/>
            </a:scene3d>
            <a:sp3d contourW="12700"/>
          </a:bodyPr>
          <a:lstStyle/>
          <a:p>
            <a:pPr algn="ctr">
              <a:lnSpc>
                <a:spcPct val="120000"/>
              </a:lnSpc>
            </a:pPr>
            <a:r>
              <a:rPr lang="zh-CN" altLang="en-US" sz="3000" b="1" dirty="0" smtClean="0">
                <a:solidFill>
                  <a:schemeClr val="accent3"/>
                </a:solidFill>
              </a:rPr>
              <a:t>第四</a:t>
            </a:r>
            <a:r>
              <a:rPr lang="zh-CN" altLang="en-US" sz="3000" b="1" dirty="0">
                <a:solidFill>
                  <a:schemeClr val="accent3"/>
                </a:solidFill>
              </a:rPr>
              <a:t>章  三维建模</a:t>
            </a:r>
            <a:r>
              <a:rPr lang="zh-CN" altLang="en-US" sz="3000" b="1" dirty="0" smtClean="0">
                <a:solidFill>
                  <a:schemeClr val="accent3"/>
                </a:solidFill>
              </a:rPr>
              <a:t>技术</a:t>
            </a:r>
            <a:endParaRPr lang="en-US" altLang="zh-CN" sz="3000" b="1" dirty="0">
              <a:solidFill>
                <a:schemeClr val="accent3"/>
              </a:solidFill>
            </a:endParaRPr>
          </a:p>
        </p:txBody>
      </p:sp>
      <p:grpSp>
        <p:nvGrpSpPr>
          <p:cNvPr id="24" name="组合 23"/>
          <p:cNvGrpSpPr/>
          <p:nvPr/>
        </p:nvGrpSpPr>
        <p:grpSpPr>
          <a:xfrm>
            <a:off x="4506651" y="1991836"/>
            <a:ext cx="4117220" cy="397671"/>
            <a:chOff x="5441244" y="3451945"/>
            <a:chExt cx="5489626" cy="530229"/>
          </a:xfrm>
        </p:grpSpPr>
        <p:cxnSp>
          <p:nvCxnSpPr>
            <p:cNvPr id="25" name="直接连接符 24"/>
            <p:cNvCxnSpPr/>
            <p:nvPr/>
          </p:nvCxnSpPr>
          <p:spPr>
            <a:xfrm>
              <a:off x="5573486" y="3716202"/>
              <a:ext cx="5312228" cy="0"/>
            </a:xfrm>
            <a:prstGeom prst="line">
              <a:avLst/>
            </a:prstGeom>
            <a:ln w="762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26" name="等腰三角形 25"/>
            <p:cNvSpPr/>
            <p:nvPr/>
          </p:nvSpPr>
          <p:spPr>
            <a:xfrm>
              <a:off x="5441244" y="3451945"/>
              <a:ext cx="293512" cy="304800"/>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等腰三角形 26"/>
            <p:cNvSpPr/>
            <p:nvPr/>
          </p:nvSpPr>
          <p:spPr>
            <a:xfrm flipV="1">
              <a:off x="10637358" y="3677374"/>
              <a:ext cx="293512" cy="304800"/>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8" name="矩形 27">
            <a:extLst>
              <a:ext uri="{FF2B5EF4-FFF2-40B4-BE49-F238E27FC236}">
                <a16:creationId xmlns="" xmlns:a16="http://schemas.microsoft.com/office/drawing/2014/main" id="{FC9F9DA3-B23B-4A22-9FCF-5B108A31C474}"/>
              </a:ext>
            </a:extLst>
          </p:cNvPr>
          <p:cNvSpPr/>
          <p:nvPr/>
        </p:nvSpPr>
        <p:spPr>
          <a:xfrm>
            <a:off x="5595365" y="2447889"/>
            <a:ext cx="2970609" cy="346249"/>
          </a:xfrm>
          <a:prstGeom prst="rect">
            <a:avLst/>
          </a:prstGeom>
        </p:spPr>
        <p:txBody>
          <a:bodyPr lIns="68580" tIns="34290" rIns="68580" bIns="34290">
            <a:spAutoFit/>
          </a:bodyPr>
          <a:lstStyle/>
          <a:p>
            <a:pPr marL="214313" lvl="0" indent="-214313">
              <a:buFont typeface="Arial" panose="020B0604020202020204" pitchFamily="34" charset="0"/>
              <a:buChar char="•"/>
              <a:defRPr/>
            </a:pPr>
            <a:r>
              <a:rPr lang="en-US" altLang="zh-CN" sz="1800" kern="0" dirty="0" smtClean="0">
                <a:solidFill>
                  <a:schemeClr val="accent5">
                    <a:lumMod val="75000"/>
                  </a:schemeClr>
                </a:solidFill>
                <a:latin typeface="微软雅黑" pitchFamily="34" charset="-122"/>
                <a:ea typeface="微软雅黑" pitchFamily="34" charset="-122"/>
              </a:rPr>
              <a:t>4.1 </a:t>
            </a:r>
            <a:r>
              <a:rPr lang="zh-CN" altLang="en-US" sz="1800" kern="0" dirty="0">
                <a:solidFill>
                  <a:schemeClr val="accent5">
                    <a:lumMod val="75000"/>
                  </a:schemeClr>
                </a:solidFill>
                <a:latin typeface="微软雅黑" pitchFamily="34" charset="-122"/>
                <a:ea typeface="微软雅黑" pitchFamily="34" charset="-122"/>
              </a:rPr>
              <a:t>线框建模</a:t>
            </a:r>
            <a:r>
              <a:rPr lang="en-US" altLang="zh-CN" sz="1800" kern="0" dirty="0">
                <a:solidFill>
                  <a:schemeClr val="accent5">
                    <a:lumMod val="75000"/>
                  </a:schemeClr>
                </a:solidFill>
                <a:latin typeface="微软雅黑" pitchFamily="34" charset="-122"/>
                <a:ea typeface="微软雅黑" pitchFamily="34" charset="-122"/>
              </a:rPr>
              <a:t>  </a:t>
            </a:r>
          </a:p>
        </p:txBody>
      </p:sp>
      <p:sp>
        <p:nvSpPr>
          <p:cNvPr id="29" name="矩形 28">
            <a:extLst>
              <a:ext uri="{FF2B5EF4-FFF2-40B4-BE49-F238E27FC236}">
                <a16:creationId xmlns="" xmlns:a16="http://schemas.microsoft.com/office/drawing/2014/main" id="{19FA9E71-76A5-422D-A8D0-D2D9177BAFCA}"/>
              </a:ext>
            </a:extLst>
          </p:cNvPr>
          <p:cNvSpPr/>
          <p:nvPr/>
        </p:nvSpPr>
        <p:spPr>
          <a:xfrm>
            <a:off x="5595365" y="2855885"/>
            <a:ext cx="2970609" cy="346249"/>
          </a:xfrm>
          <a:prstGeom prst="rect">
            <a:avLst/>
          </a:prstGeom>
        </p:spPr>
        <p:txBody>
          <a:bodyPr lIns="68580" tIns="34290" rIns="68580" bIns="34290">
            <a:spAutoFit/>
          </a:bodyPr>
          <a:lstStyle/>
          <a:p>
            <a:pPr marL="214313" indent="-214313">
              <a:buFont typeface="Arial" panose="020B0604020202020204" pitchFamily="34" charset="0"/>
              <a:buChar char="•"/>
              <a:defRPr/>
            </a:pPr>
            <a:r>
              <a:rPr lang="en-US" altLang="zh-CN" sz="1800" kern="0" dirty="0" smtClean="0">
                <a:solidFill>
                  <a:schemeClr val="accent5">
                    <a:lumMod val="75000"/>
                  </a:schemeClr>
                </a:solidFill>
                <a:latin typeface="微软雅黑" pitchFamily="34" charset="-122"/>
                <a:ea typeface="微软雅黑" pitchFamily="34" charset="-122"/>
              </a:rPr>
              <a:t>4.2 </a:t>
            </a:r>
            <a:r>
              <a:rPr lang="zh-CN" altLang="en-US" sz="1800" kern="0" dirty="0">
                <a:solidFill>
                  <a:schemeClr val="accent5">
                    <a:lumMod val="75000"/>
                  </a:schemeClr>
                </a:solidFill>
                <a:latin typeface="微软雅黑" pitchFamily="34" charset="-122"/>
                <a:ea typeface="微软雅黑" pitchFamily="34" charset="-122"/>
              </a:rPr>
              <a:t>曲面建模</a:t>
            </a:r>
          </a:p>
        </p:txBody>
      </p:sp>
      <p:sp>
        <p:nvSpPr>
          <p:cNvPr id="30" name="矩形 29">
            <a:extLst>
              <a:ext uri="{FF2B5EF4-FFF2-40B4-BE49-F238E27FC236}">
                <a16:creationId xmlns="" xmlns:a16="http://schemas.microsoft.com/office/drawing/2014/main" id="{0FD74783-A8BA-4E7A-A4F9-3D56CA179327}"/>
              </a:ext>
            </a:extLst>
          </p:cNvPr>
          <p:cNvSpPr/>
          <p:nvPr/>
        </p:nvSpPr>
        <p:spPr>
          <a:xfrm>
            <a:off x="5595365" y="3263881"/>
            <a:ext cx="2970609" cy="346249"/>
          </a:xfrm>
          <a:prstGeom prst="rect">
            <a:avLst/>
          </a:prstGeom>
        </p:spPr>
        <p:txBody>
          <a:bodyPr lIns="68580" tIns="34290" rIns="68580" bIns="34290">
            <a:spAutoFit/>
          </a:bodyPr>
          <a:lstStyle/>
          <a:p>
            <a:pPr marL="214313" indent="-214313">
              <a:buFont typeface="Arial" panose="020B0604020202020204" pitchFamily="34" charset="0"/>
              <a:buChar char="•"/>
              <a:defRPr/>
            </a:pPr>
            <a:r>
              <a:rPr lang="en-US" altLang="zh-CN" sz="1800" kern="0" dirty="0" smtClean="0">
                <a:solidFill>
                  <a:schemeClr val="accent5">
                    <a:lumMod val="75000"/>
                  </a:schemeClr>
                </a:solidFill>
                <a:latin typeface="微软雅黑" pitchFamily="34" charset="-122"/>
                <a:ea typeface="微软雅黑" pitchFamily="34" charset="-122"/>
              </a:rPr>
              <a:t>4.3 </a:t>
            </a:r>
            <a:r>
              <a:rPr lang="zh-CN" altLang="en-US" sz="1800" kern="0" dirty="0" smtClean="0">
                <a:solidFill>
                  <a:schemeClr val="accent5">
                    <a:lumMod val="75000"/>
                  </a:schemeClr>
                </a:solidFill>
                <a:latin typeface="微软雅黑" pitchFamily="34" charset="-122"/>
                <a:ea typeface="微软雅黑" pitchFamily="34" charset="-122"/>
              </a:rPr>
              <a:t>实体</a:t>
            </a:r>
            <a:r>
              <a:rPr lang="zh-CN" altLang="en-US" sz="1800" kern="0" dirty="0">
                <a:solidFill>
                  <a:schemeClr val="accent5">
                    <a:lumMod val="75000"/>
                  </a:schemeClr>
                </a:solidFill>
                <a:latin typeface="微软雅黑" pitchFamily="34" charset="-122"/>
                <a:ea typeface="微软雅黑" pitchFamily="34" charset="-122"/>
              </a:rPr>
              <a:t>建模</a:t>
            </a:r>
          </a:p>
        </p:txBody>
      </p:sp>
      <p:sp>
        <p:nvSpPr>
          <p:cNvPr id="2" name="矩形 1"/>
          <p:cNvSpPr/>
          <p:nvPr/>
        </p:nvSpPr>
        <p:spPr>
          <a:xfrm>
            <a:off x="1177120" y="246029"/>
            <a:ext cx="2337419" cy="438581"/>
          </a:xfrm>
          <a:prstGeom prst="rect">
            <a:avLst/>
          </a:prstGeom>
        </p:spPr>
        <p:txBody>
          <a:bodyPr wrap="none" lIns="68580" tIns="34290" rIns="68580" bIns="34290">
            <a:spAutoFit/>
          </a:bodyPr>
          <a:lstStyle/>
          <a:p>
            <a:r>
              <a:rPr lang="en-US" altLang="zh-CN" sz="2400" b="1" dirty="0">
                <a:solidFill>
                  <a:srgbClr val="117C90"/>
                </a:solidFill>
                <a:latin typeface="+mj-ea"/>
                <a:ea typeface="+mj-ea"/>
              </a:rPr>
              <a:t>CAD/CAM</a:t>
            </a:r>
            <a:r>
              <a:rPr lang="zh-CN" altLang="zh-CN" sz="2400" b="1" dirty="0">
                <a:solidFill>
                  <a:srgbClr val="117C90"/>
                </a:solidFill>
                <a:latin typeface="+mj-ea"/>
                <a:ea typeface="+mj-ea"/>
              </a:rPr>
              <a:t>技术</a:t>
            </a:r>
            <a:endParaRPr lang="zh-CN" altLang="en-US" sz="2400" dirty="0">
              <a:solidFill>
                <a:srgbClr val="117C90"/>
              </a:solidFill>
              <a:latin typeface="+mj-ea"/>
              <a:ea typeface="+mj-ea"/>
            </a:endParaRPr>
          </a:p>
        </p:txBody>
      </p:sp>
      <p:pic>
        <p:nvPicPr>
          <p:cNvPr id="31" name="图片 30"/>
          <p:cNvPicPr>
            <a:picLocks noChangeAspect="1"/>
          </p:cNvPicPr>
          <p:nvPr/>
        </p:nvPicPr>
        <p:blipFill rotWithShape="1">
          <a:blip r:embed="rId3" cstate="print">
            <a:extLst>
              <a:ext uri="{28A0092B-C50C-407E-A947-70E740481C1C}">
                <a14:useLocalDpi xmlns:a14="http://schemas.microsoft.com/office/drawing/2010/main" val="0"/>
              </a:ext>
            </a:extLst>
          </a:blip>
          <a:srcRect t="23333"/>
          <a:stretch/>
        </p:blipFill>
        <p:spPr>
          <a:xfrm flipH="1">
            <a:off x="0" y="0"/>
            <a:ext cx="1143000" cy="1011866"/>
          </a:xfrm>
          <a:prstGeom prst="rect">
            <a:avLst/>
          </a:prstGeom>
        </p:spPr>
      </p:pic>
      <p:sp>
        <p:nvSpPr>
          <p:cNvPr id="15" name="矩形 14">
            <a:extLst>
              <a:ext uri="{FF2B5EF4-FFF2-40B4-BE49-F238E27FC236}">
                <a16:creationId xmlns="" xmlns:a16="http://schemas.microsoft.com/office/drawing/2014/main" id="{0FD74783-A8BA-4E7A-A4F9-3D56CA179327}"/>
              </a:ext>
            </a:extLst>
          </p:cNvPr>
          <p:cNvSpPr/>
          <p:nvPr/>
        </p:nvSpPr>
        <p:spPr>
          <a:xfrm>
            <a:off x="5595365" y="3671877"/>
            <a:ext cx="2970609" cy="346249"/>
          </a:xfrm>
          <a:prstGeom prst="rect">
            <a:avLst/>
          </a:prstGeom>
        </p:spPr>
        <p:txBody>
          <a:bodyPr lIns="68580" tIns="34290" rIns="68580" bIns="34290">
            <a:spAutoFit/>
          </a:bodyPr>
          <a:lstStyle/>
          <a:p>
            <a:pPr marL="214313" indent="-214313">
              <a:buFont typeface="Arial" panose="020B0604020202020204" pitchFamily="34" charset="0"/>
              <a:buChar char="•"/>
              <a:defRPr/>
            </a:pPr>
            <a:r>
              <a:rPr lang="en-US" altLang="zh-CN" sz="1800" kern="0" dirty="0" smtClean="0">
                <a:solidFill>
                  <a:schemeClr val="accent5">
                    <a:lumMod val="75000"/>
                  </a:schemeClr>
                </a:solidFill>
                <a:latin typeface="微软雅黑" pitchFamily="34" charset="-122"/>
                <a:ea typeface="微软雅黑" pitchFamily="34" charset="-122"/>
              </a:rPr>
              <a:t>4.4 </a:t>
            </a:r>
            <a:r>
              <a:rPr lang="zh-CN" altLang="en-US" sz="1800" kern="0" dirty="0" smtClean="0">
                <a:solidFill>
                  <a:schemeClr val="accent5">
                    <a:lumMod val="75000"/>
                  </a:schemeClr>
                </a:solidFill>
                <a:latin typeface="微软雅黑" pitchFamily="34" charset="-122"/>
                <a:ea typeface="微软雅黑" pitchFamily="34" charset="-122"/>
              </a:rPr>
              <a:t>特征</a:t>
            </a:r>
            <a:r>
              <a:rPr lang="zh-CN" altLang="en-US" sz="1800" kern="0" dirty="0">
                <a:solidFill>
                  <a:schemeClr val="accent5">
                    <a:lumMod val="75000"/>
                  </a:schemeClr>
                </a:solidFill>
                <a:latin typeface="微软雅黑" pitchFamily="34" charset="-122"/>
                <a:ea typeface="微软雅黑" pitchFamily="34" charset="-122"/>
              </a:rPr>
              <a:t>建模</a:t>
            </a:r>
          </a:p>
        </p:txBody>
      </p:sp>
      <p:grpSp>
        <p:nvGrpSpPr>
          <p:cNvPr id="4" name="组合 3"/>
          <p:cNvGrpSpPr/>
          <p:nvPr/>
        </p:nvGrpSpPr>
        <p:grpSpPr>
          <a:xfrm>
            <a:off x="898794" y="1672894"/>
            <a:ext cx="3371755" cy="2280681"/>
            <a:chOff x="898794" y="1672894"/>
            <a:chExt cx="3371755" cy="2280681"/>
          </a:xfrm>
        </p:grpSpPr>
        <p:sp>
          <p:nvSpPr>
            <p:cNvPr id="3" name="矩形 2"/>
            <p:cNvSpPr/>
            <p:nvPr/>
          </p:nvSpPr>
          <p:spPr>
            <a:xfrm>
              <a:off x="898794" y="1672894"/>
              <a:ext cx="3371755" cy="228068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6" name="Picture 6" descr="nurbs1"/>
            <p:cNvPicPr>
              <a:picLocks noChangeAspect="1"/>
            </p:cNvPicPr>
            <p:nvPr/>
          </p:nvPicPr>
          <p:blipFill>
            <a:blip r:embed="rId4" cstate="print"/>
            <a:stretch>
              <a:fillRect/>
            </a:stretch>
          </p:blipFill>
          <p:spPr>
            <a:xfrm>
              <a:off x="1594014" y="2330674"/>
              <a:ext cx="2676535" cy="1622901"/>
            </a:xfrm>
            <a:prstGeom prst="rect">
              <a:avLst/>
            </a:prstGeom>
            <a:noFill/>
            <a:ln w="9525">
              <a:noFill/>
            </a:ln>
          </p:spPr>
        </p:pic>
        <p:pic>
          <p:nvPicPr>
            <p:cNvPr id="17" name="Picture 5"/>
            <p:cNvPicPr>
              <a:picLocks noChangeAspect="1"/>
            </p:cNvPicPr>
            <p:nvPr/>
          </p:nvPicPr>
          <p:blipFill rotWithShape="1">
            <a:blip r:embed="rId5" cstate="print"/>
            <a:srcRect b="24590"/>
            <a:stretch/>
          </p:blipFill>
          <p:spPr>
            <a:xfrm>
              <a:off x="898794" y="1676413"/>
              <a:ext cx="1857315" cy="1197587"/>
            </a:xfrm>
            <a:prstGeom prst="rect">
              <a:avLst/>
            </a:prstGeom>
            <a:noFill/>
            <a:ln w="9525">
              <a:noFill/>
            </a:ln>
          </p:spPr>
        </p:pic>
      </p:grpSp>
    </p:spTree>
    <p:extLst>
      <p:ext uri="{BB962C8B-B14F-4D97-AF65-F5344CB8AC3E}">
        <p14:creationId xmlns:p14="http://schemas.microsoft.com/office/powerpoint/2010/main" val="1814731351"/>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up)">
                                      <p:cBhvr>
                                        <p:cTn id="7" dur="500"/>
                                        <p:tgtEl>
                                          <p:spTgt spid="10"/>
                                        </p:tgtEl>
                                      </p:cBhvr>
                                    </p:animEffect>
                                  </p:childTnLst>
                                </p:cTn>
                              </p:par>
                              <p:par>
                                <p:cTn id="8" presetID="22" presetClass="entr" presetSubtype="4"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500"/>
                                        <p:tgtEl>
                                          <p:spTgt spid="4"/>
                                        </p:tgtEl>
                                      </p:cBhvr>
                                    </p:animEffect>
                                  </p:childTnLst>
                                </p:cTn>
                              </p:par>
                              <p:par>
                                <p:cTn id="11" presetID="14" presetClass="entr" presetSubtype="1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randombar(horizontal)">
                                      <p:cBhvr>
                                        <p:cTn id="13" dur="500"/>
                                        <p:tgtEl>
                                          <p:spTgt spid="11"/>
                                        </p:tgtEl>
                                      </p:cBhvr>
                                    </p:animEffect>
                                  </p:childTnLst>
                                </p:cTn>
                              </p:par>
                            </p:childTnLst>
                          </p:cTn>
                        </p:par>
                        <p:par>
                          <p:cTn id="14" fill="hold">
                            <p:stCondLst>
                              <p:cond delay="500"/>
                            </p:stCondLst>
                            <p:childTnLst>
                              <p:par>
                                <p:cTn id="15" presetID="22" presetClass="entr" presetSubtype="2" fill="hold" nodeType="afterEffect">
                                  <p:stCondLst>
                                    <p:cond delay="0"/>
                                  </p:stCondLst>
                                  <p:childTnLst>
                                    <p:set>
                                      <p:cBhvr>
                                        <p:cTn id="16" dur="1" fill="hold">
                                          <p:stCondLst>
                                            <p:cond delay="0"/>
                                          </p:stCondLst>
                                        </p:cTn>
                                        <p:tgtEl>
                                          <p:spTgt spid="24"/>
                                        </p:tgtEl>
                                        <p:attrNameLst>
                                          <p:attrName>style.visibility</p:attrName>
                                        </p:attrNameLst>
                                      </p:cBhvr>
                                      <p:to>
                                        <p:strVal val="visible"/>
                                      </p:to>
                                    </p:set>
                                    <p:animEffect transition="in" filter="wipe(right)">
                                      <p:cBhvr>
                                        <p:cTn id="17" dur="500"/>
                                        <p:tgtEl>
                                          <p:spTgt spid="24"/>
                                        </p:tgtEl>
                                      </p:cBhvr>
                                    </p:animEffect>
                                  </p:childTnLst>
                                </p:cTn>
                              </p:par>
                              <p:par>
                                <p:cTn id="18" presetID="22" presetClass="entr" presetSubtype="8" fill="hold" grpId="0" nodeType="withEffect">
                                  <p:stCondLst>
                                    <p:cond delay="0"/>
                                  </p:stCondLst>
                                  <p:childTnLst>
                                    <p:set>
                                      <p:cBhvr>
                                        <p:cTn id="19" dur="1" fill="hold">
                                          <p:stCondLst>
                                            <p:cond delay="0"/>
                                          </p:stCondLst>
                                        </p:cTn>
                                        <p:tgtEl>
                                          <p:spTgt spid="21"/>
                                        </p:tgtEl>
                                        <p:attrNameLst>
                                          <p:attrName>style.visibility</p:attrName>
                                        </p:attrNameLst>
                                      </p:cBhvr>
                                      <p:to>
                                        <p:strVal val="visible"/>
                                      </p:to>
                                    </p:set>
                                    <p:animEffect transition="in" filter="wipe(left)">
                                      <p:cBhvr>
                                        <p:cTn id="20" dur="500"/>
                                        <p:tgtEl>
                                          <p:spTgt spid="21"/>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28"/>
                                        </p:tgtEl>
                                        <p:attrNameLst>
                                          <p:attrName>style.visibility</p:attrName>
                                        </p:attrNameLst>
                                      </p:cBhvr>
                                      <p:to>
                                        <p:strVal val="visible"/>
                                      </p:to>
                                    </p:set>
                                    <p:animEffect transition="in" filter="randombar(horizontal)">
                                      <p:cBhvr>
                                        <p:cTn id="25" dur="500"/>
                                        <p:tgtEl>
                                          <p:spTgt spid="28"/>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grpId="0" nodeType="clickEffect">
                                  <p:stCondLst>
                                    <p:cond delay="0"/>
                                  </p:stCondLst>
                                  <p:childTnLst>
                                    <p:set>
                                      <p:cBhvr>
                                        <p:cTn id="29" dur="1" fill="hold">
                                          <p:stCondLst>
                                            <p:cond delay="0"/>
                                          </p:stCondLst>
                                        </p:cTn>
                                        <p:tgtEl>
                                          <p:spTgt spid="29"/>
                                        </p:tgtEl>
                                        <p:attrNameLst>
                                          <p:attrName>style.visibility</p:attrName>
                                        </p:attrNameLst>
                                      </p:cBhvr>
                                      <p:to>
                                        <p:strVal val="visible"/>
                                      </p:to>
                                    </p:set>
                                    <p:animEffect transition="in" filter="randombar(horizontal)">
                                      <p:cBhvr>
                                        <p:cTn id="30" dur="500"/>
                                        <p:tgtEl>
                                          <p:spTgt spid="29"/>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grpId="0" nodeType="clickEffect">
                                  <p:stCondLst>
                                    <p:cond delay="0"/>
                                  </p:stCondLst>
                                  <p:childTnLst>
                                    <p:set>
                                      <p:cBhvr>
                                        <p:cTn id="34" dur="1" fill="hold">
                                          <p:stCondLst>
                                            <p:cond delay="0"/>
                                          </p:stCondLst>
                                        </p:cTn>
                                        <p:tgtEl>
                                          <p:spTgt spid="30"/>
                                        </p:tgtEl>
                                        <p:attrNameLst>
                                          <p:attrName>style.visibility</p:attrName>
                                        </p:attrNameLst>
                                      </p:cBhvr>
                                      <p:to>
                                        <p:strVal val="visible"/>
                                      </p:to>
                                    </p:set>
                                    <p:animEffect transition="in" filter="randombar(horizontal)">
                                      <p:cBhvr>
                                        <p:cTn id="35" dur="500"/>
                                        <p:tgtEl>
                                          <p:spTgt spid="30"/>
                                        </p:tgtEl>
                                      </p:cBhvr>
                                    </p:animEffect>
                                  </p:childTnLst>
                                </p:cTn>
                              </p:par>
                            </p:childTnLst>
                          </p:cTn>
                        </p:par>
                      </p:childTnLst>
                    </p:cTn>
                  </p:par>
                  <p:par>
                    <p:cTn id="36" fill="hold">
                      <p:stCondLst>
                        <p:cond delay="indefinite"/>
                      </p:stCondLst>
                      <p:childTnLst>
                        <p:par>
                          <p:cTn id="37" fill="hold">
                            <p:stCondLst>
                              <p:cond delay="0"/>
                            </p:stCondLst>
                            <p:childTnLst>
                              <p:par>
                                <p:cTn id="38" presetID="14" presetClass="entr" presetSubtype="10" fill="hold" grpId="0" nodeType="clickEffect">
                                  <p:stCondLst>
                                    <p:cond delay="0"/>
                                  </p:stCondLst>
                                  <p:childTnLst>
                                    <p:set>
                                      <p:cBhvr>
                                        <p:cTn id="39" dur="1" fill="hold">
                                          <p:stCondLst>
                                            <p:cond delay="0"/>
                                          </p:stCondLst>
                                        </p:cTn>
                                        <p:tgtEl>
                                          <p:spTgt spid="15"/>
                                        </p:tgtEl>
                                        <p:attrNameLst>
                                          <p:attrName>style.visibility</p:attrName>
                                        </p:attrNameLst>
                                      </p:cBhvr>
                                      <p:to>
                                        <p:strVal val="visible"/>
                                      </p:to>
                                    </p:set>
                                    <p:animEffect transition="in" filter="randombar(horizontal)">
                                      <p:cBhvr>
                                        <p:cTn id="40" dur="500"/>
                                        <p:tgtEl>
                                          <p:spTgt spid="15"/>
                                        </p:tgtEl>
                                      </p:cBhvr>
                                    </p:animEffect>
                                  </p:childTnLst>
                                </p:cTn>
                              </p:par>
                            </p:childTnLst>
                          </p:cTn>
                        </p:par>
                      </p:childTnLst>
                    </p:cTn>
                  </p:par>
                  <p:par>
                    <p:cTn id="41" fill="hold">
                      <p:stCondLst>
                        <p:cond delay="indefinite"/>
                      </p:stCondLst>
                      <p:childTnLst>
                        <p:par>
                          <p:cTn id="42" fill="hold">
                            <p:stCondLst>
                              <p:cond delay="0"/>
                            </p:stCondLst>
                            <p:childTnLst>
                              <p:par>
                                <p:cTn id="43" presetID="26" presetClass="emph" presetSubtype="0" fill="hold" grpId="1" nodeType="clickEffect">
                                  <p:stCondLst>
                                    <p:cond delay="0"/>
                                  </p:stCondLst>
                                  <p:childTnLst>
                                    <p:animEffect transition="out" filter="fade">
                                      <p:cBhvr>
                                        <p:cTn id="44" dur="500" tmFilter="0, 0; .2, .5; .8, .5; 1, 0"/>
                                        <p:tgtEl>
                                          <p:spTgt spid="28"/>
                                        </p:tgtEl>
                                      </p:cBhvr>
                                    </p:animEffect>
                                    <p:animScale>
                                      <p:cBhvr>
                                        <p:cTn id="45" dur="250" autoRev="1" fill="hold"/>
                                        <p:tgtEl>
                                          <p:spTgt spid="28"/>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21" grpId="0"/>
      <p:bldP spid="28" grpId="0"/>
      <p:bldP spid="28" grpId="1"/>
      <p:bldP spid="29" grpId="0"/>
      <p:bldP spid="30" grpId="0"/>
      <p:bldP spid="1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矩形 12"/>
          <p:cNvSpPr/>
          <p:nvPr/>
        </p:nvSpPr>
        <p:spPr>
          <a:xfrm>
            <a:off x="1380620" y="229309"/>
            <a:ext cx="4740780" cy="576248"/>
          </a:xfrm>
          <a:prstGeom prst="rect">
            <a:avLst/>
          </a:prstGeom>
        </p:spPr>
        <p:txBody>
          <a:bodyPr wrap="square" lIns="68580" tIns="34290" rIns="68580" bIns="34290">
            <a:spAutoFit/>
            <a:scene3d>
              <a:camera prst="orthographicFront"/>
              <a:lightRig rig="threePt" dir="t"/>
            </a:scene3d>
            <a:sp3d contourW="12700"/>
          </a:bodyPr>
          <a:lstStyle/>
          <a:p>
            <a:pPr>
              <a:lnSpc>
                <a:spcPct val="120000"/>
              </a:lnSpc>
            </a:pPr>
            <a:r>
              <a:rPr lang="zh-CN" altLang="zh-CN" sz="3000" b="1" dirty="0" smtClean="0">
                <a:solidFill>
                  <a:schemeClr val="accent1"/>
                </a:solidFill>
                <a:latin typeface="+mj-ea"/>
                <a:ea typeface="+mj-ea"/>
              </a:rPr>
              <a:t>思考题</a:t>
            </a:r>
            <a:r>
              <a:rPr lang="en-US" altLang="zh-CN" sz="3000" b="1" dirty="0" smtClean="0">
                <a:solidFill>
                  <a:schemeClr val="accent1"/>
                </a:solidFill>
                <a:latin typeface="+mj-ea"/>
                <a:ea typeface="+mj-ea"/>
              </a:rPr>
              <a:t> </a:t>
            </a:r>
            <a:endParaRPr lang="en-US" altLang="zh-CN" sz="3000" b="1" dirty="0">
              <a:solidFill>
                <a:schemeClr val="accent1"/>
              </a:solidFill>
              <a:latin typeface="+mj-ea"/>
              <a:ea typeface="+mj-ea"/>
            </a:endParaRPr>
          </a:p>
        </p:txBody>
      </p:sp>
      <p:grpSp>
        <p:nvGrpSpPr>
          <p:cNvPr id="74" name="组合 73"/>
          <p:cNvGrpSpPr/>
          <p:nvPr/>
        </p:nvGrpSpPr>
        <p:grpSpPr>
          <a:xfrm>
            <a:off x="2207926" y="1826406"/>
            <a:ext cx="5422628" cy="882141"/>
            <a:chOff x="1830244" y="2047462"/>
            <a:chExt cx="5422628" cy="882141"/>
          </a:xfrm>
        </p:grpSpPr>
        <p:grpSp>
          <p:nvGrpSpPr>
            <p:cNvPr id="76" name="组合 75"/>
            <p:cNvGrpSpPr/>
            <p:nvPr/>
          </p:nvGrpSpPr>
          <p:grpSpPr>
            <a:xfrm>
              <a:off x="1830244" y="2047462"/>
              <a:ext cx="5422628" cy="743855"/>
              <a:chOff x="1830244" y="2047462"/>
              <a:chExt cx="5422628" cy="743855"/>
            </a:xfrm>
          </p:grpSpPr>
          <p:grpSp>
            <p:nvGrpSpPr>
              <p:cNvPr id="84" name="组合 83"/>
              <p:cNvGrpSpPr/>
              <p:nvPr/>
            </p:nvGrpSpPr>
            <p:grpSpPr>
              <a:xfrm>
                <a:off x="1830244" y="2047462"/>
                <a:ext cx="5422628" cy="743855"/>
                <a:chOff x="1043608" y="931293"/>
                <a:chExt cx="7230171" cy="991807"/>
              </a:xfrm>
            </p:grpSpPr>
            <p:sp>
              <p:nvSpPr>
                <p:cNvPr id="89" name="圆角矩形 88"/>
                <p:cNvSpPr/>
                <p:nvPr/>
              </p:nvSpPr>
              <p:spPr>
                <a:xfrm>
                  <a:off x="1043608" y="931293"/>
                  <a:ext cx="7230171" cy="991807"/>
                </a:xfrm>
                <a:prstGeom prst="roundRect">
                  <a:avLst>
                    <a:gd name="adj" fmla="val 3181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0" name="圆角矩形 89"/>
                <p:cNvSpPr/>
                <p:nvPr/>
              </p:nvSpPr>
              <p:spPr>
                <a:xfrm>
                  <a:off x="1158242" y="1049805"/>
                  <a:ext cx="7005678" cy="833295"/>
                </a:xfrm>
                <a:prstGeom prst="roundRect">
                  <a:avLst>
                    <a:gd name="adj" fmla="val 3181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86" name="矩形 85"/>
              <p:cNvSpPr/>
              <p:nvPr/>
            </p:nvSpPr>
            <p:spPr>
              <a:xfrm>
                <a:off x="2944783" y="2277784"/>
                <a:ext cx="3195362" cy="346249"/>
              </a:xfrm>
              <a:prstGeom prst="rect">
                <a:avLst/>
              </a:prstGeom>
            </p:spPr>
            <p:txBody>
              <a:bodyPr wrap="none" lIns="68580" tIns="34290" rIns="68580" bIns="34290">
                <a:spAutoFit/>
              </a:bodyPr>
              <a:lstStyle/>
              <a:p>
                <a:r>
                  <a:rPr lang="zh-CN" altLang="en-US" sz="1800" dirty="0" smtClean="0">
                    <a:solidFill>
                      <a:schemeClr val="tx1">
                        <a:lumMod val="75000"/>
                        <a:lumOff val="25000"/>
                      </a:schemeClr>
                    </a:solidFill>
                    <a:latin typeface="+mn-ea"/>
                  </a:rPr>
                  <a:t>如何</a:t>
                </a:r>
                <a:r>
                  <a:rPr lang="zh-CN" altLang="en-US" sz="1800" dirty="0">
                    <a:solidFill>
                      <a:schemeClr val="tx1">
                        <a:lumMod val="75000"/>
                        <a:lumOff val="25000"/>
                      </a:schemeClr>
                    </a:solidFill>
                    <a:latin typeface="+mn-ea"/>
                  </a:rPr>
                  <a:t>基于</a:t>
                </a:r>
                <a:r>
                  <a:rPr lang="en-US" altLang="zh-CN" sz="1800" dirty="0" err="1">
                    <a:solidFill>
                      <a:schemeClr val="accent2">
                        <a:lumMod val="75000"/>
                      </a:schemeClr>
                    </a:solidFill>
                    <a:latin typeface="+mn-ea"/>
                  </a:rPr>
                  <a:t>Creo</a:t>
                </a:r>
                <a:r>
                  <a:rPr lang="zh-CN" altLang="zh-CN" sz="1800" dirty="0">
                    <a:solidFill>
                      <a:schemeClr val="tx1">
                        <a:lumMod val="75000"/>
                        <a:lumOff val="25000"/>
                      </a:schemeClr>
                    </a:solidFill>
                    <a:latin typeface="+mn-ea"/>
                  </a:rPr>
                  <a:t>构建线框</a:t>
                </a:r>
                <a:r>
                  <a:rPr lang="zh-CN" altLang="zh-CN" sz="1800" dirty="0" smtClean="0">
                    <a:solidFill>
                      <a:schemeClr val="tx1">
                        <a:lumMod val="75000"/>
                        <a:lumOff val="25000"/>
                      </a:schemeClr>
                    </a:solidFill>
                    <a:latin typeface="+mn-ea"/>
                  </a:rPr>
                  <a:t>模型</a:t>
                </a:r>
                <a:r>
                  <a:rPr lang="zh-CN" altLang="en-US" sz="1800" dirty="0" smtClean="0">
                    <a:solidFill>
                      <a:schemeClr val="tx1">
                        <a:lumMod val="75000"/>
                        <a:lumOff val="25000"/>
                      </a:schemeClr>
                    </a:solidFill>
                    <a:latin typeface="+mn-ea"/>
                  </a:rPr>
                  <a:t>？</a:t>
                </a:r>
                <a:endParaRPr lang="en-US" altLang="zh-CN" sz="1800" dirty="0">
                  <a:solidFill>
                    <a:schemeClr val="tx1">
                      <a:lumMod val="75000"/>
                      <a:lumOff val="25000"/>
                    </a:schemeClr>
                  </a:solidFill>
                  <a:latin typeface="+mn-ea"/>
                </a:endParaRPr>
              </a:p>
            </p:txBody>
          </p:sp>
        </p:grpSp>
        <p:sp>
          <p:nvSpPr>
            <p:cNvPr id="83" name="椭圆 3"/>
            <p:cNvSpPr/>
            <p:nvPr/>
          </p:nvSpPr>
          <p:spPr>
            <a:xfrm>
              <a:off x="5797935" y="2583871"/>
              <a:ext cx="1070305" cy="345732"/>
            </a:xfrm>
            <a:custGeom>
              <a:avLst/>
              <a:gdLst/>
              <a:ahLst/>
              <a:cxnLst/>
              <a:rect l="l" t="t" r="r" b="b"/>
              <a:pathLst>
                <a:path w="2351938" h="759728">
                  <a:moveTo>
                    <a:pt x="888713" y="0"/>
                  </a:moveTo>
                  <a:cubicBezTo>
                    <a:pt x="989142" y="0"/>
                    <a:pt x="1080300" y="39692"/>
                    <a:pt x="1146929" y="104688"/>
                  </a:cubicBezTo>
                  <a:cubicBezTo>
                    <a:pt x="1213558" y="39692"/>
                    <a:pt x="1304716" y="0"/>
                    <a:pt x="1405145" y="0"/>
                  </a:cubicBezTo>
                  <a:cubicBezTo>
                    <a:pt x="1521252" y="0"/>
                    <a:pt x="1624968" y="53053"/>
                    <a:pt x="1692052" y="137326"/>
                  </a:cubicBezTo>
                  <a:cubicBezTo>
                    <a:pt x="1759136" y="53053"/>
                    <a:pt x="1862852" y="0"/>
                    <a:pt x="1978959" y="0"/>
                  </a:cubicBezTo>
                  <a:cubicBezTo>
                    <a:pt x="2184950" y="0"/>
                    <a:pt x="2351938" y="166988"/>
                    <a:pt x="2351938" y="372979"/>
                  </a:cubicBezTo>
                  <a:cubicBezTo>
                    <a:pt x="2351938" y="578970"/>
                    <a:pt x="2184950" y="745958"/>
                    <a:pt x="1978959" y="745958"/>
                  </a:cubicBezTo>
                  <a:cubicBezTo>
                    <a:pt x="1862852" y="745958"/>
                    <a:pt x="1759136" y="692905"/>
                    <a:pt x="1692052" y="608632"/>
                  </a:cubicBezTo>
                  <a:cubicBezTo>
                    <a:pt x="1624968" y="692905"/>
                    <a:pt x="1521252" y="745958"/>
                    <a:pt x="1405145" y="745958"/>
                  </a:cubicBezTo>
                  <a:cubicBezTo>
                    <a:pt x="1304716" y="745958"/>
                    <a:pt x="1213558" y="706266"/>
                    <a:pt x="1146929" y="641270"/>
                  </a:cubicBezTo>
                  <a:cubicBezTo>
                    <a:pt x="1080300" y="706266"/>
                    <a:pt x="989142" y="745958"/>
                    <a:pt x="888713" y="745958"/>
                  </a:cubicBezTo>
                  <a:cubicBezTo>
                    <a:pt x="792121" y="745958"/>
                    <a:pt x="704104" y="709240"/>
                    <a:pt x="638721" y="648055"/>
                  </a:cubicBezTo>
                  <a:cubicBezTo>
                    <a:pt x="571263" y="717061"/>
                    <a:pt x="477103" y="759728"/>
                    <a:pt x="372979" y="759728"/>
                  </a:cubicBezTo>
                  <a:cubicBezTo>
                    <a:pt x="166988" y="759728"/>
                    <a:pt x="0" y="592740"/>
                    <a:pt x="0" y="386749"/>
                  </a:cubicBezTo>
                  <a:cubicBezTo>
                    <a:pt x="0" y="180758"/>
                    <a:pt x="166988" y="13770"/>
                    <a:pt x="372979" y="13770"/>
                  </a:cubicBezTo>
                  <a:cubicBezTo>
                    <a:pt x="469571" y="13770"/>
                    <a:pt x="557588" y="50488"/>
                    <a:pt x="622972" y="111673"/>
                  </a:cubicBezTo>
                  <a:cubicBezTo>
                    <a:pt x="690430" y="42667"/>
                    <a:pt x="784589" y="0"/>
                    <a:pt x="888713"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lvl="0" algn="ctr">
                <a:defRPr/>
              </a:pPr>
              <a:r>
                <a:rPr lang="zh-CN" altLang="en-US" b="1" kern="0" dirty="0" smtClean="0">
                  <a:solidFill>
                    <a:schemeClr val="bg1"/>
                  </a:solidFill>
                  <a:latin typeface="+mj-ea"/>
                  <a:ea typeface="+mj-ea"/>
                </a:rPr>
                <a:t>问题一</a:t>
              </a:r>
              <a:endParaRPr lang="zh-CN" altLang="en-US" b="1" kern="0" dirty="0">
                <a:solidFill>
                  <a:schemeClr val="bg1"/>
                </a:solidFill>
                <a:latin typeface="+mj-ea"/>
                <a:ea typeface="+mj-ea"/>
              </a:endParaRPr>
            </a:p>
          </p:txBody>
        </p:sp>
      </p:grpSp>
      <p:grpSp>
        <p:nvGrpSpPr>
          <p:cNvPr id="91" name="组合 90"/>
          <p:cNvGrpSpPr/>
          <p:nvPr/>
        </p:nvGrpSpPr>
        <p:grpSpPr>
          <a:xfrm>
            <a:off x="2207926" y="2934237"/>
            <a:ext cx="5422628" cy="882141"/>
            <a:chOff x="1830244" y="3155293"/>
            <a:chExt cx="5422628" cy="882141"/>
          </a:xfrm>
        </p:grpSpPr>
        <p:grpSp>
          <p:nvGrpSpPr>
            <p:cNvPr id="92" name="组合 91"/>
            <p:cNvGrpSpPr/>
            <p:nvPr/>
          </p:nvGrpSpPr>
          <p:grpSpPr>
            <a:xfrm>
              <a:off x="1830244" y="3155293"/>
              <a:ext cx="5422628" cy="743855"/>
              <a:chOff x="1043608" y="931293"/>
              <a:chExt cx="7230171" cy="991807"/>
            </a:xfrm>
          </p:grpSpPr>
          <p:sp>
            <p:nvSpPr>
              <p:cNvPr id="104" name="圆角矩形 103"/>
              <p:cNvSpPr/>
              <p:nvPr/>
            </p:nvSpPr>
            <p:spPr>
              <a:xfrm>
                <a:off x="1043608" y="931293"/>
                <a:ext cx="7230171" cy="991807"/>
              </a:xfrm>
              <a:prstGeom prst="roundRect">
                <a:avLst>
                  <a:gd name="adj" fmla="val 3181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5" name="圆角矩形 104"/>
              <p:cNvSpPr/>
              <p:nvPr/>
            </p:nvSpPr>
            <p:spPr>
              <a:xfrm>
                <a:off x="1158241" y="1049805"/>
                <a:ext cx="7005678" cy="833295"/>
              </a:xfrm>
              <a:prstGeom prst="roundRect">
                <a:avLst>
                  <a:gd name="adj" fmla="val 3181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02" name="椭圆 3"/>
            <p:cNvSpPr/>
            <p:nvPr/>
          </p:nvSpPr>
          <p:spPr>
            <a:xfrm>
              <a:off x="5797935" y="3691702"/>
              <a:ext cx="1070305" cy="345732"/>
            </a:xfrm>
            <a:custGeom>
              <a:avLst/>
              <a:gdLst/>
              <a:ahLst/>
              <a:cxnLst/>
              <a:rect l="l" t="t" r="r" b="b"/>
              <a:pathLst>
                <a:path w="2351938" h="759728">
                  <a:moveTo>
                    <a:pt x="888713" y="0"/>
                  </a:moveTo>
                  <a:cubicBezTo>
                    <a:pt x="989142" y="0"/>
                    <a:pt x="1080300" y="39692"/>
                    <a:pt x="1146929" y="104688"/>
                  </a:cubicBezTo>
                  <a:cubicBezTo>
                    <a:pt x="1213558" y="39692"/>
                    <a:pt x="1304716" y="0"/>
                    <a:pt x="1405145" y="0"/>
                  </a:cubicBezTo>
                  <a:cubicBezTo>
                    <a:pt x="1521252" y="0"/>
                    <a:pt x="1624968" y="53053"/>
                    <a:pt x="1692052" y="137326"/>
                  </a:cubicBezTo>
                  <a:cubicBezTo>
                    <a:pt x="1759136" y="53053"/>
                    <a:pt x="1862852" y="0"/>
                    <a:pt x="1978959" y="0"/>
                  </a:cubicBezTo>
                  <a:cubicBezTo>
                    <a:pt x="2184950" y="0"/>
                    <a:pt x="2351938" y="166988"/>
                    <a:pt x="2351938" y="372979"/>
                  </a:cubicBezTo>
                  <a:cubicBezTo>
                    <a:pt x="2351938" y="578970"/>
                    <a:pt x="2184950" y="745958"/>
                    <a:pt x="1978959" y="745958"/>
                  </a:cubicBezTo>
                  <a:cubicBezTo>
                    <a:pt x="1862852" y="745958"/>
                    <a:pt x="1759136" y="692905"/>
                    <a:pt x="1692052" y="608632"/>
                  </a:cubicBezTo>
                  <a:cubicBezTo>
                    <a:pt x="1624968" y="692905"/>
                    <a:pt x="1521252" y="745958"/>
                    <a:pt x="1405145" y="745958"/>
                  </a:cubicBezTo>
                  <a:cubicBezTo>
                    <a:pt x="1304716" y="745958"/>
                    <a:pt x="1213558" y="706266"/>
                    <a:pt x="1146929" y="641270"/>
                  </a:cubicBezTo>
                  <a:cubicBezTo>
                    <a:pt x="1080300" y="706266"/>
                    <a:pt x="989142" y="745958"/>
                    <a:pt x="888713" y="745958"/>
                  </a:cubicBezTo>
                  <a:cubicBezTo>
                    <a:pt x="792121" y="745958"/>
                    <a:pt x="704104" y="709240"/>
                    <a:pt x="638721" y="648055"/>
                  </a:cubicBezTo>
                  <a:cubicBezTo>
                    <a:pt x="571263" y="717061"/>
                    <a:pt x="477103" y="759728"/>
                    <a:pt x="372979" y="759728"/>
                  </a:cubicBezTo>
                  <a:cubicBezTo>
                    <a:pt x="166988" y="759728"/>
                    <a:pt x="0" y="592740"/>
                    <a:pt x="0" y="386749"/>
                  </a:cubicBezTo>
                  <a:cubicBezTo>
                    <a:pt x="0" y="180758"/>
                    <a:pt x="166988" y="13770"/>
                    <a:pt x="372979" y="13770"/>
                  </a:cubicBezTo>
                  <a:cubicBezTo>
                    <a:pt x="469571" y="13770"/>
                    <a:pt x="557588" y="50488"/>
                    <a:pt x="622972" y="111673"/>
                  </a:cubicBezTo>
                  <a:cubicBezTo>
                    <a:pt x="690430" y="42667"/>
                    <a:pt x="784589" y="0"/>
                    <a:pt x="888713"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lvl="0" algn="ctr">
                <a:defRPr/>
              </a:pPr>
              <a:r>
                <a:rPr lang="zh-CN" altLang="en-US" b="1" kern="0" dirty="0" smtClean="0">
                  <a:solidFill>
                    <a:schemeClr val="bg1"/>
                  </a:solidFill>
                  <a:latin typeface="+mj-ea"/>
                  <a:ea typeface="+mj-ea"/>
                </a:rPr>
                <a:t>问题二</a:t>
              </a:r>
              <a:endParaRPr lang="zh-CN" altLang="en-US" b="1" kern="0" dirty="0">
                <a:solidFill>
                  <a:schemeClr val="bg1"/>
                </a:solidFill>
                <a:latin typeface="+mj-ea"/>
                <a:ea typeface="+mj-ea"/>
              </a:endParaRPr>
            </a:p>
          </p:txBody>
        </p:sp>
        <p:sp>
          <p:nvSpPr>
            <p:cNvPr id="103" name="矩形 102"/>
            <p:cNvSpPr/>
            <p:nvPr/>
          </p:nvSpPr>
          <p:spPr>
            <a:xfrm>
              <a:off x="2081086" y="3371965"/>
              <a:ext cx="4902597" cy="346249"/>
            </a:xfrm>
            <a:prstGeom prst="rect">
              <a:avLst/>
            </a:prstGeom>
          </p:spPr>
          <p:txBody>
            <a:bodyPr wrap="square" lIns="68580" tIns="34290" rIns="68580" bIns="34290">
              <a:spAutoFit/>
            </a:bodyPr>
            <a:lstStyle/>
            <a:p>
              <a:pPr algn="ctr"/>
              <a:r>
                <a:rPr lang="zh-CN" altLang="en-US" sz="1800" dirty="0" smtClean="0">
                  <a:solidFill>
                    <a:schemeClr val="tx1">
                      <a:lumMod val="75000"/>
                      <a:lumOff val="25000"/>
                    </a:schemeClr>
                  </a:solidFill>
                  <a:latin typeface="+mn-ea"/>
                  <a:sym typeface="+mn-ea"/>
                </a:rPr>
                <a:t>如何</a:t>
              </a:r>
              <a:r>
                <a:rPr lang="zh-CN" altLang="en-US" sz="1800" dirty="0">
                  <a:solidFill>
                    <a:schemeClr val="tx1">
                      <a:lumMod val="75000"/>
                      <a:lumOff val="25000"/>
                    </a:schemeClr>
                  </a:solidFill>
                  <a:latin typeface="+mn-ea"/>
                  <a:sym typeface="+mn-ea"/>
                </a:rPr>
                <a:t>基于</a:t>
              </a:r>
              <a:r>
                <a:rPr lang="en-US" altLang="zh-CN" sz="1800" dirty="0">
                  <a:solidFill>
                    <a:schemeClr val="accent2">
                      <a:lumMod val="75000"/>
                    </a:schemeClr>
                  </a:solidFill>
                  <a:latin typeface="+mn-ea"/>
                  <a:sym typeface="+mn-ea"/>
                </a:rPr>
                <a:t>NX</a:t>
              </a:r>
              <a:r>
                <a:rPr lang="zh-CN" altLang="zh-CN" sz="1800" dirty="0">
                  <a:solidFill>
                    <a:schemeClr val="tx1">
                      <a:lumMod val="75000"/>
                      <a:lumOff val="25000"/>
                    </a:schemeClr>
                  </a:solidFill>
                  <a:latin typeface="+mn-ea"/>
                  <a:sym typeface="+mn-ea"/>
                </a:rPr>
                <a:t>构建线框</a:t>
              </a:r>
              <a:r>
                <a:rPr lang="zh-CN" altLang="zh-CN" sz="1800" dirty="0" smtClean="0">
                  <a:solidFill>
                    <a:schemeClr val="tx1">
                      <a:lumMod val="75000"/>
                      <a:lumOff val="25000"/>
                    </a:schemeClr>
                  </a:solidFill>
                  <a:latin typeface="+mn-ea"/>
                  <a:sym typeface="+mn-ea"/>
                </a:rPr>
                <a:t>模型</a:t>
              </a:r>
              <a:r>
                <a:rPr lang="zh-CN" altLang="en-US" sz="1800" dirty="0">
                  <a:solidFill>
                    <a:schemeClr val="tx1">
                      <a:lumMod val="75000"/>
                      <a:lumOff val="25000"/>
                    </a:schemeClr>
                  </a:solidFill>
                  <a:latin typeface="+mn-ea"/>
                  <a:sym typeface="+mn-ea"/>
                </a:rPr>
                <a:t>？</a:t>
              </a:r>
              <a:endParaRPr lang="en-US" altLang="zh-CN" sz="1800" dirty="0">
                <a:solidFill>
                  <a:schemeClr val="tx1">
                    <a:lumMod val="75000"/>
                    <a:lumOff val="25000"/>
                  </a:schemeClr>
                </a:solidFill>
                <a:latin typeface="+mn-ea"/>
              </a:endParaRPr>
            </a:p>
          </p:txBody>
        </p:sp>
      </p:grpSp>
      <p:pic>
        <p:nvPicPr>
          <p:cNvPr id="106" name="图片 10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62549" y="2078620"/>
            <a:ext cx="1093935" cy="1259853"/>
          </a:xfrm>
          <a:prstGeom prst="rect">
            <a:avLst/>
          </a:prstGeom>
        </p:spPr>
      </p:pic>
    </p:spTree>
    <p:extLst>
      <p:ext uri="{BB962C8B-B14F-4D97-AF65-F5344CB8AC3E}">
        <p14:creationId xmlns:p14="http://schemas.microsoft.com/office/powerpoint/2010/main" val="1946749504"/>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left)">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6"/>
                                        </p:tgtEl>
                                        <p:attrNameLst>
                                          <p:attrName>style.visibility</p:attrName>
                                        </p:attrNameLst>
                                      </p:cBhvr>
                                      <p:to>
                                        <p:strVal val="visible"/>
                                      </p:to>
                                    </p:set>
                                    <p:animEffect transition="in" filter="fade">
                                      <p:cBhvr>
                                        <p:cTn id="12" dur="500"/>
                                        <p:tgtEl>
                                          <p:spTgt spid="106"/>
                                        </p:tgtEl>
                                      </p:cBhvr>
                                    </p:animEffect>
                                  </p:childTnLst>
                                </p:cTn>
                              </p:par>
                            </p:childTnLst>
                          </p:cTn>
                        </p:par>
                        <p:par>
                          <p:cTn id="13" fill="hold">
                            <p:stCondLst>
                              <p:cond delay="500"/>
                            </p:stCondLst>
                            <p:childTnLst>
                              <p:par>
                                <p:cTn id="14" presetID="32" presetClass="emph" presetSubtype="0" fill="hold" nodeType="afterEffect">
                                  <p:stCondLst>
                                    <p:cond delay="0"/>
                                  </p:stCondLst>
                                  <p:childTnLst>
                                    <p:animRot by="120000">
                                      <p:cBhvr>
                                        <p:cTn id="15" dur="100" fill="hold">
                                          <p:stCondLst>
                                            <p:cond delay="0"/>
                                          </p:stCondLst>
                                        </p:cTn>
                                        <p:tgtEl>
                                          <p:spTgt spid="106"/>
                                        </p:tgtEl>
                                        <p:attrNameLst>
                                          <p:attrName>r</p:attrName>
                                        </p:attrNameLst>
                                      </p:cBhvr>
                                    </p:animRot>
                                    <p:animRot by="-240000">
                                      <p:cBhvr>
                                        <p:cTn id="16" dur="200" fill="hold">
                                          <p:stCondLst>
                                            <p:cond delay="200"/>
                                          </p:stCondLst>
                                        </p:cTn>
                                        <p:tgtEl>
                                          <p:spTgt spid="106"/>
                                        </p:tgtEl>
                                        <p:attrNameLst>
                                          <p:attrName>r</p:attrName>
                                        </p:attrNameLst>
                                      </p:cBhvr>
                                    </p:animRot>
                                    <p:animRot by="240000">
                                      <p:cBhvr>
                                        <p:cTn id="17" dur="200" fill="hold">
                                          <p:stCondLst>
                                            <p:cond delay="400"/>
                                          </p:stCondLst>
                                        </p:cTn>
                                        <p:tgtEl>
                                          <p:spTgt spid="106"/>
                                        </p:tgtEl>
                                        <p:attrNameLst>
                                          <p:attrName>r</p:attrName>
                                        </p:attrNameLst>
                                      </p:cBhvr>
                                    </p:animRot>
                                    <p:animRot by="-240000">
                                      <p:cBhvr>
                                        <p:cTn id="18" dur="200" fill="hold">
                                          <p:stCondLst>
                                            <p:cond delay="600"/>
                                          </p:stCondLst>
                                        </p:cTn>
                                        <p:tgtEl>
                                          <p:spTgt spid="106"/>
                                        </p:tgtEl>
                                        <p:attrNameLst>
                                          <p:attrName>r</p:attrName>
                                        </p:attrNameLst>
                                      </p:cBhvr>
                                    </p:animRot>
                                    <p:animRot by="120000">
                                      <p:cBhvr>
                                        <p:cTn id="19" dur="200" fill="hold">
                                          <p:stCondLst>
                                            <p:cond delay="800"/>
                                          </p:stCondLst>
                                        </p:cTn>
                                        <p:tgtEl>
                                          <p:spTgt spid="106"/>
                                        </p:tgtEl>
                                        <p:attrNameLst>
                                          <p:attrName>r</p:attrName>
                                        </p:attrNameLst>
                                      </p:cBhvr>
                                    </p:animRot>
                                  </p:childTnLst>
                                </p:cTn>
                              </p:par>
                            </p:childTnLst>
                          </p:cTn>
                        </p:par>
                      </p:childTnLst>
                    </p:cTn>
                  </p:par>
                  <p:par>
                    <p:cTn id="20" fill="hold">
                      <p:stCondLst>
                        <p:cond delay="indefinite"/>
                      </p:stCondLst>
                      <p:childTnLst>
                        <p:par>
                          <p:cTn id="21" fill="hold">
                            <p:stCondLst>
                              <p:cond delay="0"/>
                            </p:stCondLst>
                            <p:childTnLst>
                              <p:par>
                                <p:cTn id="22" presetID="37" presetClass="entr" presetSubtype="0" fill="hold" nodeType="clickEffect">
                                  <p:stCondLst>
                                    <p:cond delay="0"/>
                                  </p:stCondLst>
                                  <p:childTnLst>
                                    <p:set>
                                      <p:cBhvr>
                                        <p:cTn id="23" dur="1" fill="hold">
                                          <p:stCondLst>
                                            <p:cond delay="0"/>
                                          </p:stCondLst>
                                        </p:cTn>
                                        <p:tgtEl>
                                          <p:spTgt spid="74"/>
                                        </p:tgtEl>
                                        <p:attrNameLst>
                                          <p:attrName>style.visibility</p:attrName>
                                        </p:attrNameLst>
                                      </p:cBhvr>
                                      <p:to>
                                        <p:strVal val="visible"/>
                                      </p:to>
                                    </p:set>
                                    <p:animEffect transition="in" filter="fade">
                                      <p:cBhvr>
                                        <p:cTn id="24" dur="1000"/>
                                        <p:tgtEl>
                                          <p:spTgt spid="74"/>
                                        </p:tgtEl>
                                      </p:cBhvr>
                                    </p:animEffect>
                                    <p:anim calcmode="lin" valueType="num">
                                      <p:cBhvr>
                                        <p:cTn id="25" dur="1000" fill="hold"/>
                                        <p:tgtEl>
                                          <p:spTgt spid="74"/>
                                        </p:tgtEl>
                                        <p:attrNameLst>
                                          <p:attrName>ppt_x</p:attrName>
                                        </p:attrNameLst>
                                      </p:cBhvr>
                                      <p:tavLst>
                                        <p:tav tm="0">
                                          <p:val>
                                            <p:strVal val="#ppt_x"/>
                                          </p:val>
                                        </p:tav>
                                        <p:tav tm="100000">
                                          <p:val>
                                            <p:strVal val="#ppt_x"/>
                                          </p:val>
                                        </p:tav>
                                      </p:tavLst>
                                    </p:anim>
                                    <p:anim calcmode="lin" valueType="num">
                                      <p:cBhvr>
                                        <p:cTn id="26" dur="900" decel="100000" fill="hold"/>
                                        <p:tgtEl>
                                          <p:spTgt spid="74"/>
                                        </p:tgtEl>
                                        <p:attrNameLst>
                                          <p:attrName>ppt_y</p:attrName>
                                        </p:attrNameLst>
                                      </p:cBhvr>
                                      <p:tavLst>
                                        <p:tav tm="0">
                                          <p:val>
                                            <p:strVal val="#ppt_y+1"/>
                                          </p:val>
                                        </p:tav>
                                        <p:tav tm="100000">
                                          <p:val>
                                            <p:strVal val="#ppt_y-.03"/>
                                          </p:val>
                                        </p:tav>
                                      </p:tavLst>
                                    </p:anim>
                                    <p:anim calcmode="lin" valueType="num">
                                      <p:cBhvr>
                                        <p:cTn id="27" dur="100" accel="100000" fill="hold">
                                          <p:stCondLst>
                                            <p:cond delay="900"/>
                                          </p:stCondLst>
                                        </p:cTn>
                                        <p:tgtEl>
                                          <p:spTgt spid="74"/>
                                        </p:tgtEl>
                                        <p:attrNameLst>
                                          <p:attrName>ppt_y</p:attrName>
                                        </p:attrNameLst>
                                      </p:cBhvr>
                                      <p:tavLst>
                                        <p:tav tm="0">
                                          <p:val>
                                            <p:strVal val="#ppt_y-.03"/>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37" presetClass="entr" presetSubtype="0" fill="hold" nodeType="clickEffect">
                                  <p:stCondLst>
                                    <p:cond delay="0"/>
                                  </p:stCondLst>
                                  <p:childTnLst>
                                    <p:set>
                                      <p:cBhvr>
                                        <p:cTn id="31" dur="1" fill="hold">
                                          <p:stCondLst>
                                            <p:cond delay="0"/>
                                          </p:stCondLst>
                                        </p:cTn>
                                        <p:tgtEl>
                                          <p:spTgt spid="91"/>
                                        </p:tgtEl>
                                        <p:attrNameLst>
                                          <p:attrName>style.visibility</p:attrName>
                                        </p:attrNameLst>
                                      </p:cBhvr>
                                      <p:to>
                                        <p:strVal val="visible"/>
                                      </p:to>
                                    </p:set>
                                    <p:animEffect transition="in" filter="fade">
                                      <p:cBhvr>
                                        <p:cTn id="32" dur="1000"/>
                                        <p:tgtEl>
                                          <p:spTgt spid="91"/>
                                        </p:tgtEl>
                                      </p:cBhvr>
                                    </p:animEffect>
                                    <p:anim calcmode="lin" valueType="num">
                                      <p:cBhvr>
                                        <p:cTn id="33" dur="1000" fill="hold"/>
                                        <p:tgtEl>
                                          <p:spTgt spid="91"/>
                                        </p:tgtEl>
                                        <p:attrNameLst>
                                          <p:attrName>ppt_x</p:attrName>
                                        </p:attrNameLst>
                                      </p:cBhvr>
                                      <p:tavLst>
                                        <p:tav tm="0">
                                          <p:val>
                                            <p:strVal val="#ppt_x"/>
                                          </p:val>
                                        </p:tav>
                                        <p:tav tm="100000">
                                          <p:val>
                                            <p:strVal val="#ppt_x"/>
                                          </p:val>
                                        </p:tav>
                                      </p:tavLst>
                                    </p:anim>
                                    <p:anim calcmode="lin" valueType="num">
                                      <p:cBhvr>
                                        <p:cTn id="34" dur="900" decel="100000" fill="hold"/>
                                        <p:tgtEl>
                                          <p:spTgt spid="91"/>
                                        </p:tgtEl>
                                        <p:attrNameLst>
                                          <p:attrName>ppt_y</p:attrName>
                                        </p:attrNameLst>
                                      </p:cBhvr>
                                      <p:tavLst>
                                        <p:tav tm="0">
                                          <p:val>
                                            <p:strVal val="#ppt_y+1"/>
                                          </p:val>
                                        </p:tav>
                                        <p:tav tm="100000">
                                          <p:val>
                                            <p:strVal val="#ppt_y-.03"/>
                                          </p:val>
                                        </p:tav>
                                      </p:tavLst>
                                    </p:anim>
                                    <p:anim calcmode="lin" valueType="num">
                                      <p:cBhvr>
                                        <p:cTn id="35" dur="100" accel="100000" fill="hold">
                                          <p:stCondLst>
                                            <p:cond delay="900"/>
                                          </p:stCondLst>
                                        </p:cTn>
                                        <p:tgtEl>
                                          <p:spTgt spid="91"/>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43250542"/>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矩形 12"/>
          <p:cNvSpPr/>
          <p:nvPr/>
        </p:nvSpPr>
        <p:spPr>
          <a:xfrm>
            <a:off x="1380620" y="229309"/>
            <a:ext cx="4347827" cy="576248"/>
          </a:xfrm>
          <a:prstGeom prst="rect">
            <a:avLst/>
          </a:prstGeom>
        </p:spPr>
        <p:txBody>
          <a:bodyPr wrap="square" lIns="68580" tIns="34290" rIns="68580" bIns="34290">
            <a:spAutoFit/>
            <a:scene3d>
              <a:camera prst="orthographicFront"/>
              <a:lightRig rig="threePt" dir="t"/>
            </a:scene3d>
            <a:sp3d contourW="12700"/>
          </a:bodyPr>
          <a:lstStyle/>
          <a:p>
            <a:pPr lvl="0">
              <a:lnSpc>
                <a:spcPct val="120000"/>
              </a:lnSpc>
            </a:pPr>
            <a:r>
              <a:rPr lang="en-US" altLang="zh-CN" sz="3000" b="1" dirty="0" smtClean="0">
                <a:solidFill>
                  <a:schemeClr val="accent1"/>
                </a:solidFill>
                <a:latin typeface="+mj-ea"/>
                <a:ea typeface="+mj-ea"/>
              </a:rPr>
              <a:t>4.1.1</a:t>
            </a:r>
            <a:r>
              <a:rPr lang="zh-CN" altLang="x-none" sz="3000" b="1" dirty="0">
                <a:solidFill>
                  <a:schemeClr val="accent1"/>
                </a:solidFill>
                <a:latin typeface="+mj-ea"/>
                <a:ea typeface="+mj-ea"/>
              </a:rPr>
              <a:t>线框建模的原理</a:t>
            </a:r>
            <a:endParaRPr lang="en-US" altLang="zh-CN" sz="3000" b="1" dirty="0">
              <a:solidFill>
                <a:schemeClr val="accent1"/>
              </a:solidFill>
              <a:latin typeface="+mj-ea"/>
              <a:ea typeface="+mj-ea"/>
            </a:endParaRPr>
          </a:p>
        </p:txBody>
      </p:sp>
      <p:sp>
        <p:nvSpPr>
          <p:cNvPr id="70" name="文本框 15"/>
          <p:cNvSpPr txBox="1"/>
          <p:nvPr/>
        </p:nvSpPr>
        <p:spPr>
          <a:xfrm>
            <a:off x="1140846" y="1559655"/>
            <a:ext cx="6542911" cy="389337"/>
          </a:xfrm>
          <a:prstGeom prst="rect">
            <a:avLst/>
          </a:prstGeom>
          <a:noFill/>
        </p:spPr>
        <p:txBody>
          <a:bodyPr wrap="square" lIns="68580" tIns="34290" rIns="68580" bIns="34290" rtlCol="0">
            <a:spAutoFit/>
            <a:scene3d>
              <a:camera prst="orthographicFront"/>
              <a:lightRig rig="threePt" dir="t"/>
            </a:scene3d>
            <a:sp3d contourW="127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lnSpc>
                <a:spcPct val="130000"/>
              </a:lnSpc>
              <a:buFont typeface="Wingdings" pitchFamily="2" charset="2"/>
              <a:buChar char="u"/>
            </a:pPr>
            <a:r>
              <a:rPr lang="zh-CN" altLang="en-US" sz="1600" dirty="0" smtClean="0">
                <a:solidFill>
                  <a:schemeClr val="tx1">
                    <a:lumMod val="75000"/>
                    <a:lumOff val="25000"/>
                  </a:schemeClr>
                </a:solidFill>
                <a:latin typeface="+mn-ea"/>
              </a:rPr>
              <a:t>利用</a:t>
            </a:r>
            <a:r>
              <a:rPr lang="zh-CN" altLang="en-US" sz="1600" dirty="0">
                <a:solidFill>
                  <a:srgbClr val="FF0000"/>
                </a:solidFill>
                <a:latin typeface="+mn-ea"/>
              </a:rPr>
              <a:t>基本线素</a:t>
            </a:r>
            <a:r>
              <a:rPr lang="zh-CN" altLang="en-US" sz="1600" dirty="0">
                <a:solidFill>
                  <a:schemeClr val="tx1">
                    <a:lumMod val="75000"/>
                    <a:lumOff val="25000"/>
                  </a:schemeClr>
                </a:solidFill>
                <a:latin typeface="+mn-ea"/>
              </a:rPr>
              <a:t>来定义设计目标的棱线部分而构成的</a:t>
            </a:r>
            <a:r>
              <a:rPr lang="zh-CN" altLang="en-US" sz="1600" dirty="0">
                <a:solidFill>
                  <a:srgbClr val="FF0000"/>
                </a:solidFill>
                <a:latin typeface="+mn-ea"/>
              </a:rPr>
              <a:t>立体框架图。</a:t>
            </a:r>
            <a:endParaRPr lang="zh-CN" altLang="zh-CN" sz="1600" dirty="0">
              <a:solidFill>
                <a:srgbClr val="FF0000"/>
              </a:solidFill>
              <a:latin typeface="+mn-ea"/>
            </a:endParaRPr>
          </a:p>
        </p:txBody>
      </p:sp>
      <p:grpSp>
        <p:nvGrpSpPr>
          <p:cNvPr id="11" name="组合 10"/>
          <p:cNvGrpSpPr/>
          <p:nvPr/>
        </p:nvGrpSpPr>
        <p:grpSpPr>
          <a:xfrm>
            <a:off x="864040" y="2601288"/>
            <a:ext cx="1371600" cy="1353065"/>
            <a:chOff x="1735744" y="2447817"/>
            <a:chExt cx="1371600" cy="1353065"/>
          </a:xfrm>
        </p:grpSpPr>
        <p:pic>
          <p:nvPicPr>
            <p:cNvPr id="100" name="图片 99"/>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1735744" y="2447817"/>
              <a:ext cx="1371600" cy="1353065"/>
            </a:xfrm>
            <a:prstGeom prst="rect">
              <a:avLst/>
            </a:prstGeom>
          </p:spPr>
        </p:pic>
        <p:sp>
          <p:nvSpPr>
            <p:cNvPr id="10" name="矩形 9"/>
            <p:cNvSpPr/>
            <p:nvPr/>
          </p:nvSpPr>
          <p:spPr>
            <a:xfrm>
              <a:off x="1927309" y="2963539"/>
              <a:ext cx="1005403" cy="338554"/>
            </a:xfrm>
            <a:prstGeom prst="rect">
              <a:avLst/>
            </a:prstGeom>
          </p:spPr>
          <p:txBody>
            <a:bodyPr wrap="none">
              <a:spAutoFit/>
            </a:bodyPr>
            <a:lstStyle/>
            <a:p>
              <a:r>
                <a:rPr lang="zh-CN" altLang="en-US" sz="1600" dirty="0">
                  <a:solidFill>
                    <a:schemeClr val="bg1"/>
                  </a:solidFill>
                  <a:latin typeface="+mn-ea"/>
                </a:rPr>
                <a:t>实体模型</a:t>
              </a:r>
            </a:p>
          </p:txBody>
        </p:sp>
      </p:grpSp>
      <p:grpSp>
        <p:nvGrpSpPr>
          <p:cNvPr id="101" name="组合 100"/>
          <p:cNvGrpSpPr/>
          <p:nvPr/>
        </p:nvGrpSpPr>
        <p:grpSpPr>
          <a:xfrm>
            <a:off x="2290894" y="3159136"/>
            <a:ext cx="333760" cy="220433"/>
            <a:chOff x="2565340" y="4186410"/>
            <a:chExt cx="453282" cy="110169"/>
          </a:xfrm>
        </p:grpSpPr>
        <p:cxnSp>
          <p:nvCxnSpPr>
            <p:cNvPr id="102" name="直接连接符 101"/>
            <p:cNvCxnSpPr/>
            <p:nvPr/>
          </p:nvCxnSpPr>
          <p:spPr>
            <a:xfrm>
              <a:off x="2565340" y="4186410"/>
              <a:ext cx="453282" cy="0"/>
            </a:xfrm>
            <a:prstGeom prst="line">
              <a:avLst/>
            </a:prstGeom>
            <a:ln>
              <a:solidFill>
                <a:srgbClr val="5CC6D8"/>
              </a:solidFill>
              <a:prstDash val="dash"/>
              <a:headEnd type="diamond"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03" name="直接连接符 102"/>
            <p:cNvCxnSpPr/>
            <p:nvPr/>
          </p:nvCxnSpPr>
          <p:spPr>
            <a:xfrm>
              <a:off x="2565340" y="4296579"/>
              <a:ext cx="453282" cy="0"/>
            </a:xfrm>
            <a:prstGeom prst="line">
              <a:avLst/>
            </a:prstGeom>
            <a:ln>
              <a:solidFill>
                <a:srgbClr val="5CC6D8"/>
              </a:solidFill>
              <a:prstDash val="dash"/>
              <a:headEnd type="diamond" w="med" len="med"/>
              <a:tailEnd type="triangle" w="med" len="med"/>
            </a:ln>
          </p:spPr>
          <p:style>
            <a:lnRef idx="1">
              <a:schemeClr val="accent1"/>
            </a:lnRef>
            <a:fillRef idx="0">
              <a:schemeClr val="accent1"/>
            </a:fillRef>
            <a:effectRef idx="0">
              <a:schemeClr val="accent1"/>
            </a:effectRef>
            <a:fontRef idx="minor">
              <a:schemeClr val="tx1"/>
            </a:fontRef>
          </p:style>
        </p:cxnSp>
      </p:grpSp>
      <p:grpSp>
        <p:nvGrpSpPr>
          <p:cNvPr id="22" name="组合 21"/>
          <p:cNvGrpSpPr/>
          <p:nvPr/>
        </p:nvGrpSpPr>
        <p:grpSpPr>
          <a:xfrm>
            <a:off x="711206" y="2224088"/>
            <a:ext cx="7705196" cy="2063219"/>
            <a:chOff x="567267" y="2257956"/>
            <a:chExt cx="7705196" cy="2063219"/>
          </a:xfrm>
        </p:grpSpPr>
        <p:sp>
          <p:nvSpPr>
            <p:cNvPr id="14" name="圆角矩形 13"/>
            <p:cNvSpPr/>
            <p:nvPr/>
          </p:nvSpPr>
          <p:spPr>
            <a:xfrm>
              <a:off x="567267" y="2257956"/>
              <a:ext cx="7705196" cy="2063219"/>
            </a:xfrm>
            <a:prstGeom prst="roundRect">
              <a:avLst>
                <a:gd name="adj" fmla="val 11308"/>
              </a:avLst>
            </a:prstGeom>
            <a:noFill/>
            <a:ln>
              <a:solidFill>
                <a:srgbClr val="5CC6D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 name="圆角矩形 103"/>
            <p:cNvSpPr/>
            <p:nvPr/>
          </p:nvSpPr>
          <p:spPr>
            <a:xfrm>
              <a:off x="619124" y="2303051"/>
              <a:ext cx="7610475" cy="1969431"/>
            </a:xfrm>
            <a:prstGeom prst="roundRect">
              <a:avLst>
                <a:gd name="adj" fmla="val 10901"/>
              </a:avLst>
            </a:prstGeom>
            <a:noFill/>
            <a:ln>
              <a:solidFill>
                <a:srgbClr val="5CC6D8"/>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7" name="组合 16"/>
          <p:cNvGrpSpPr/>
          <p:nvPr/>
        </p:nvGrpSpPr>
        <p:grpSpPr>
          <a:xfrm>
            <a:off x="2964841" y="2455861"/>
            <a:ext cx="655949" cy="338554"/>
            <a:chOff x="4395367" y="2590268"/>
            <a:chExt cx="655949" cy="338554"/>
          </a:xfrm>
        </p:grpSpPr>
        <p:sp>
          <p:nvSpPr>
            <p:cNvPr id="15" name="圆角矩形 14"/>
            <p:cNvSpPr/>
            <p:nvPr/>
          </p:nvSpPr>
          <p:spPr>
            <a:xfrm>
              <a:off x="4412302" y="2591756"/>
              <a:ext cx="630548" cy="320777"/>
            </a:xfrm>
            <a:prstGeom prst="roundRect">
              <a:avLst/>
            </a:prstGeom>
            <a:solidFill>
              <a:srgbClr val="5CC6D8"/>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4395367" y="2590268"/>
              <a:ext cx="655949" cy="338554"/>
            </a:xfrm>
            <a:prstGeom prst="rect">
              <a:avLst/>
            </a:prstGeom>
          </p:spPr>
          <p:txBody>
            <a:bodyPr wrap="none">
              <a:spAutoFit/>
            </a:bodyPr>
            <a:lstStyle/>
            <a:p>
              <a:r>
                <a:rPr lang="zh-CN" altLang="en-US" sz="1600" dirty="0" smtClean="0">
                  <a:solidFill>
                    <a:schemeClr val="tx1">
                      <a:lumMod val="75000"/>
                      <a:lumOff val="25000"/>
                    </a:schemeClr>
                  </a:solidFill>
                  <a:latin typeface="+mn-ea"/>
                </a:rPr>
                <a:t>直 线</a:t>
              </a:r>
              <a:endParaRPr lang="zh-CN" altLang="en-US" sz="1600" dirty="0">
                <a:solidFill>
                  <a:schemeClr val="tx1">
                    <a:lumMod val="75000"/>
                    <a:lumOff val="25000"/>
                  </a:schemeClr>
                </a:solidFill>
                <a:latin typeface="+mn-ea"/>
              </a:endParaRPr>
            </a:p>
          </p:txBody>
        </p:sp>
      </p:grpSp>
      <p:grpSp>
        <p:nvGrpSpPr>
          <p:cNvPr id="105" name="组合 104"/>
          <p:cNvGrpSpPr/>
          <p:nvPr/>
        </p:nvGrpSpPr>
        <p:grpSpPr>
          <a:xfrm>
            <a:off x="2964841" y="2879392"/>
            <a:ext cx="655949" cy="338554"/>
            <a:chOff x="4395367" y="2590268"/>
            <a:chExt cx="655949" cy="338554"/>
          </a:xfrm>
        </p:grpSpPr>
        <p:sp>
          <p:nvSpPr>
            <p:cNvPr id="106" name="圆角矩形 105"/>
            <p:cNvSpPr/>
            <p:nvPr/>
          </p:nvSpPr>
          <p:spPr>
            <a:xfrm>
              <a:off x="4412302" y="2591756"/>
              <a:ext cx="630548" cy="320777"/>
            </a:xfrm>
            <a:prstGeom prst="roundRect">
              <a:avLst/>
            </a:prstGeom>
            <a:solidFill>
              <a:srgbClr val="5CC6D8"/>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7" name="矩形 106"/>
            <p:cNvSpPr/>
            <p:nvPr/>
          </p:nvSpPr>
          <p:spPr>
            <a:xfrm>
              <a:off x="4395367" y="2590268"/>
              <a:ext cx="655949" cy="338554"/>
            </a:xfrm>
            <a:prstGeom prst="rect">
              <a:avLst/>
            </a:prstGeom>
          </p:spPr>
          <p:txBody>
            <a:bodyPr wrap="none">
              <a:spAutoFit/>
            </a:bodyPr>
            <a:lstStyle/>
            <a:p>
              <a:r>
                <a:rPr lang="zh-CN" altLang="en-US" sz="1600" dirty="0" smtClean="0">
                  <a:solidFill>
                    <a:schemeClr val="tx1">
                      <a:lumMod val="75000"/>
                      <a:lumOff val="25000"/>
                    </a:schemeClr>
                  </a:solidFill>
                  <a:latin typeface="+mn-ea"/>
                </a:rPr>
                <a:t>圆 弧</a:t>
              </a:r>
              <a:endParaRPr lang="zh-CN" altLang="en-US" sz="1600" dirty="0">
                <a:solidFill>
                  <a:schemeClr val="tx1">
                    <a:lumMod val="75000"/>
                    <a:lumOff val="25000"/>
                  </a:schemeClr>
                </a:solidFill>
                <a:latin typeface="+mn-ea"/>
              </a:endParaRPr>
            </a:p>
          </p:txBody>
        </p:sp>
      </p:grpSp>
      <p:grpSp>
        <p:nvGrpSpPr>
          <p:cNvPr id="108" name="组合 107"/>
          <p:cNvGrpSpPr/>
          <p:nvPr/>
        </p:nvGrpSpPr>
        <p:grpSpPr>
          <a:xfrm>
            <a:off x="2964840" y="3302923"/>
            <a:ext cx="655950" cy="338554"/>
            <a:chOff x="4395366" y="2590268"/>
            <a:chExt cx="655950" cy="338554"/>
          </a:xfrm>
        </p:grpSpPr>
        <p:sp>
          <p:nvSpPr>
            <p:cNvPr id="109" name="圆角矩形 108"/>
            <p:cNvSpPr/>
            <p:nvPr/>
          </p:nvSpPr>
          <p:spPr>
            <a:xfrm>
              <a:off x="4412302" y="2591756"/>
              <a:ext cx="639014" cy="320777"/>
            </a:xfrm>
            <a:prstGeom prst="roundRect">
              <a:avLst/>
            </a:prstGeom>
            <a:solidFill>
              <a:srgbClr val="5CC6D8"/>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0" name="矩形 109"/>
            <p:cNvSpPr/>
            <p:nvPr/>
          </p:nvSpPr>
          <p:spPr>
            <a:xfrm>
              <a:off x="4395366" y="2590268"/>
              <a:ext cx="647483" cy="338554"/>
            </a:xfrm>
            <a:prstGeom prst="rect">
              <a:avLst/>
            </a:prstGeom>
          </p:spPr>
          <p:txBody>
            <a:bodyPr wrap="square">
              <a:spAutoFit/>
            </a:bodyPr>
            <a:lstStyle/>
            <a:p>
              <a:pPr algn="ctr"/>
              <a:r>
                <a:rPr lang="zh-CN" altLang="en-US" sz="1600" dirty="0">
                  <a:solidFill>
                    <a:schemeClr val="tx1">
                      <a:lumMod val="75000"/>
                      <a:lumOff val="25000"/>
                    </a:schemeClr>
                  </a:solidFill>
                  <a:latin typeface="+mn-ea"/>
                </a:rPr>
                <a:t>点</a:t>
              </a:r>
              <a:endParaRPr lang="en-US" altLang="zh-CN" sz="1600" dirty="0" smtClean="0">
                <a:solidFill>
                  <a:schemeClr val="tx1">
                    <a:lumMod val="75000"/>
                    <a:lumOff val="25000"/>
                  </a:schemeClr>
                </a:solidFill>
                <a:latin typeface="+mn-ea"/>
              </a:endParaRPr>
            </a:p>
          </p:txBody>
        </p:sp>
      </p:grpSp>
      <p:grpSp>
        <p:nvGrpSpPr>
          <p:cNvPr id="111" name="组合 110"/>
          <p:cNvGrpSpPr/>
          <p:nvPr/>
        </p:nvGrpSpPr>
        <p:grpSpPr>
          <a:xfrm>
            <a:off x="2964841" y="3726454"/>
            <a:ext cx="1005403" cy="338554"/>
            <a:chOff x="4395367" y="2590268"/>
            <a:chExt cx="1005403" cy="338554"/>
          </a:xfrm>
        </p:grpSpPr>
        <p:sp>
          <p:nvSpPr>
            <p:cNvPr id="112" name="圆角矩形 111"/>
            <p:cNvSpPr/>
            <p:nvPr/>
          </p:nvSpPr>
          <p:spPr>
            <a:xfrm>
              <a:off x="4412302" y="2591756"/>
              <a:ext cx="972498" cy="320777"/>
            </a:xfrm>
            <a:prstGeom prst="roundRect">
              <a:avLst/>
            </a:prstGeom>
            <a:solidFill>
              <a:srgbClr val="5CC6D8"/>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3" name="矩形 112"/>
            <p:cNvSpPr/>
            <p:nvPr/>
          </p:nvSpPr>
          <p:spPr>
            <a:xfrm>
              <a:off x="4395367" y="2590268"/>
              <a:ext cx="1005403" cy="338554"/>
            </a:xfrm>
            <a:prstGeom prst="rect">
              <a:avLst/>
            </a:prstGeom>
          </p:spPr>
          <p:txBody>
            <a:bodyPr wrap="none">
              <a:spAutoFit/>
            </a:bodyPr>
            <a:lstStyle/>
            <a:p>
              <a:r>
                <a:rPr lang="zh-CN" altLang="en-US" sz="1600" dirty="0" smtClean="0">
                  <a:solidFill>
                    <a:schemeClr val="tx1">
                      <a:lumMod val="75000"/>
                      <a:lumOff val="25000"/>
                    </a:schemeClr>
                  </a:solidFill>
                  <a:latin typeface="+mn-ea"/>
                </a:rPr>
                <a:t>自由</a:t>
              </a:r>
              <a:r>
                <a:rPr lang="zh-CN" altLang="en-US" sz="1600" dirty="0">
                  <a:solidFill>
                    <a:schemeClr val="tx1">
                      <a:lumMod val="75000"/>
                      <a:lumOff val="25000"/>
                    </a:schemeClr>
                  </a:solidFill>
                  <a:latin typeface="+mn-ea"/>
                </a:rPr>
                <a:t>曲线</a:t>
              </a:r>
            </a:p>
          </p:txBody>
        </p:sp>
      </p:grpSp>
      <p:grpSp>
        <p:nvGrpSpPr>
          <p:cNvPr id="114" name="组合 113"/>
          <p:cNvGrpSpPr/>
          <p:nvPr/>
        </p:nvGrpSpPr>
        <p:grpSpPr>
          <a:xfrm>
            <a:off x="2663880" y="2625138"/>
            <a:ext cx="301451" cy="1270593"/>
            <a:chOff x="3989196" y="3194551"/>
            <a:chExt cx="401934" cy="2673686"/>
          </a:xfrm>
        </p:grpSpPr>
        <p:cxnSp>
          <p:nvCxnSpPr>
            <p:cNvPr id="115" name="直接连接符 114"/>
            <p:cNvCxnSpPr/>
            <p:nvPr/>
          </p:nvCxnSpPr>
          <p:spPr>
            <a:xfrm>
              <a:off x="3989196" y="3194551"/>
              <a:ext cx="401934" cy="0"/>
            </a:xfrm>
            <a:prstGeom prst="line">
              <a:avLst/>
            </a:prstGeom>
            <a:ln w="19050">
              <a:solidFill>
                <a:srgbClr val="5CC6D8"/>
              </a:solidFill>
            </a:ln>
          </p:spPr>
          <p:style>
            <a:lnRef idx="1">
              <a:schemeClr val="accent1"/>
            </a:lnRef>
            <a:fillRef idx="0">
              <a:schemeClr val="accent1"/>
            </a:fillRef>
            <a:effectRef idx="0">
              <a:schemeClr val="accent1"/>
            </a:effectRef>
            <a:fontRef idx="minor">
              <a:schemeClr val="tx1"/>
            </a:fontRef>
          </p:style>
        </p:cxnSp>
        <p:cxnSp>
          <p:nvCxnSpPr>
            <p:cNvPr id="116" name="直接连接符 115"/>
            <p:cNvCxnSpPr/>
            <p:nvPr/>
          </p:nvCxnSpPr>
          <p:spPr>
            <a:xfrm>
              <a:off x="3989196" y="3194551"/>
              <a:ext cx="0" cy="2673686"/>
            </a:xfrm>
            <a:prstGeom prst="line">
              <a:avLst/>
            </a:prstGeom>
            <a:ln w="19050">
              <a:solidFill>
                <a:srgbClr val="5CC6D8"/>
              </a:solidFill>
            </a:ln>
          </p:spPr>
          <p:style>
            <a:lnRef idx="1">
              <a:schemeClr val="accent1"/>
            </a:lnRef>
            <a:fillRef idx="0">
              <a:schemeClr val="accent1"/>
            </a:fillRef>
            <a:effectRef idx="0">
              <a:schemeClr val="accent1"/>
            </a:effectRef>
            <a:fontRef idx="minor">
              <a:schemeClr val="tx1"/>
            </a:fontRef>
          </p:style>
        </p:cxnSp>
        <p:cxnSp>
          <p:nvCxnSpPr>
            <p:cNvPr id="117" name="直接连接符 116"/>
            <p:cNvCxnSpPr/>
            <p:nvPr/>
          </p:nvCxnSpPr>
          <p:spPr>
            <a:xfrm>
              <a:off x="3989196" y="5867413"/>
              <a:ext cx="401934" cy="0"/>
            </a:xfrm>
            <a:prstGeom prst="line">
              <a:avLst/>
            </a:prstGeom>
            <a:ln w="19050">
              <a:solidFill>
                <a:srgbClr val="5CC6D8"/>
              </a:solidFill>
            </a:ln>
          </p:spPr>
          <p:style>
            <a:lnRef idx="1">
              <a:schemeClr val="accent1"/>
            </a:lnRef>
            <a:fillRef idx="0">
              <a:schemeClr val="accent1"/>
            </a:fillRef>
            <a:effectRef idx="0">
              <a:schemeClr val="accent1"/>
            </a:effectRef>
            <a:fontRef idx="minor">
              <a:schemeClr val="tx1"/>
            </a:fontRef>
          </p:style>
        </p:cxnSp>
      </p:grpSp>
      <p:sp>
        <p:nvSpPr>
          <p:cNvPr id="18" name="燕尾形 17"/>
          <p:cNvSpPr/>
          <p:nvPr/>
        </p:nvSpPr>
        <p:spPr>
          <a:xfrm>
            <a:off x="4005057" y="3167144"/>
            <a:ext cx="237618" cy="237618"/>
          </a:xfrm>
          <a:prstGeom prst="chevron">
            <a:avLst/>
          </a:prstGeom>
          <a:solidFill>
            <a:srgbClr val="5CC6D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grpSp>
        <p:nvGrpSpPr>
          <p:cNvPr id="118" name="组合 117"/>
          <p:cNvGrpSpPr/>
          <p:nvPr/>
        </p:nvGrpSpPr>
        <p:grpSpPr>
          <a:xfrm>
            <a:off x="4403277" y="3124121"/>
            <a:ext cx="1620957" cy="338554"/>
            <a:chOff x="4378433" y="2590268"/>
            <a:chExt cx="1620957" cy="338554"/>
          </a:xfrm>
        </p:grpSpPr>
        <p:sp>
          <p:nvSpPr>
            <p:cNvPr id="119" name="圆角矩形 118"/>
            <p:cNvSpPr/>
            <p:nvPr/>
          </p:nvSpPr>
          <p:spPr>
            <a:xfrm>
              <a:off x="4412302" y="2591756"/>
              <a:ext cx="1539760" cy="320777"/>
            </a:xfrm>
            <a:prstGeom prst="roundRect">
              <a:avLst/>
            </a:prstGeom>
            <a:solidFill>
              <a:srgbClr val="5CC6D8"/>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0" name="矩形 119"/>
            <p:cNvSpPr/>
            <p:nvPr/>
          </p:nvSpPr>
          <p:spPr>
            <a:xfrm>
              <a:off x="4378433" y="2590268"/>
              <a:ext cx="1620957" cy="338554"/>
            </a:xfrm>
            <a:prstGeom prst="rect">
              <a:avLst/>
            </a:prstGeom>
          </p:spPr>
          <p:txBody>
            <a:bodyPr wrap="none">
              <a:spAutoFit/>
            </a:bodyPr>
            <a:lstStyle/>
            <a:p>
              <a:r>
                <a:rPr lang="zh-CN" altLang="en-US" sz="1600" dirty="0" smtClean="0">
                  <a:solidFill>
                    <a:schemeClr val="tx1">
                      <a:lumMod val="75000"/>
                      <a:lumOff val="25000"/>
                    </a:schemeClr>
                  </a:solidFill>
                  <a:latin typeface="+mn-ea"/>
                </a:rPr>
                <a:t>产品</a:t>
              </a:r>
              <a:r>
                <a:rPr lang="zh-CN" altLang="en-US" sz="1600" dirty="0">
                  <a:solidFill>
                    <a:schemeClr val="tx1">
                      <a:lumMod val="75000"/>
                      <a:lumOff val="25000"/>
                    </a:schemeClr>
                  </a:solidFill>
                  <a:latin typeface="+mn-ea"/>
                </a:rPr>
                <a:t>的轮廓</a:t>
              </a:r>
              <a:r>
                <a:rPr lang="zh-CN" altLang="en-US" sz="1600" dirty="0" smtClean="0">
                  <a:solidFill>
                    <a:schemeClr val="tx1">
                      <a:lumMod val="75000"/>
                      <a:lumOff val="25000"/>
                    </a:schemeClr>
                  </a:solidFill>
                  <a:latin typeface="+mn-ea"/>
                </a:rPr>
                <a:t>外形</a:t>
              </a:r>
              <a:endParaRPr lang="zh-CN" altLang="en-US" sz="1600" dirty="0">
                <a:solidFill>
                  <a:schemeClr val="tx1">
                    <a:lumMod val="75000"/>
                    <a:lumOff val="25000"/>
                  </a:schemeClr>
                </a:solidFill>
                <a:latin typeface="+mn-ea"/>
              </a:endParaRPr>
            </a:p>
          </p:txBody>
        </p:sp>
      </p:grpSp>
      <p:grpSp>
        <p:nvGrpSpPr>
          <p:cNvPr id="21" name="组合 20"/>
          <p:cNvGrpSpPr/>
          <p:nvPr/>
        </p:nvGrpSpPr>
        <p:grpSpPr>
          <a:xfrm>
            <a:off x="6168894" y="2435973"/>
            <a:ext cx="2056038" cy="1618283"/>
            <a:chOff x="6634570" y="652262"/>
            <a:chExt cx="2056038" cy="1618283"/>
          </a:xfrm>
        </p:grpSpPr>
        <p:pic>
          <p:nvPicPr>
            <p:cNvPr id="121" name="Picture 2" descr="Cadkey2"/>
            <p:cNvPicPr>
              <a:picLocks noChangeAspect="1"/>
            </p:cNvPicPr>
            <p:nvPr/>
          </p:nvPicPr>
          <p:blipFill>
            <a:blip r:embed="rId4"/>
            <a:stretch>
              <a:fillRect/>
            </a:stretch>
          </p:blipFill>
          <p:spPr>
            <a:xfrm>
              <a:off x="7703816" y="1103170"/>
              <a:ext cx="986792" cy="729670"/>
            </a:xfrm>
            <a:prstGeom prst="rect">
              <a:avLst/>
            </a:prstGeom>
            <a:noFill/>
            <a:ln w="9525">
              <a:noFill/>
            </a:ln>
          </p:spPr>
        </p:pic>
        <p:pic>
          <p:nvPicPr>
            <p:cNvPr id="122" name="Picture 5" descr="pic_3"/>
            <p:cNvPicPr>
              <a:picLocks noChangeAspect="1"/>
            </p:cNvPicPr>
            <p:nvPr/>
          </p:nvPicPr>
          <p:blipFill>
            <a:blip r:embed="rId5"/>
            <a:stretch>
              <a:fillRect/>
            </a:stretch>
          </p:blipFill>
          <p:spPr>
            <a:xfrm>
              <a:off x="6634570" y="652262"/>
              <a:ext cx="1010672" cy="837122"/>
            </a:xfrm>
            <a:prstGeom prst="rect">
              <a:avLst/>
            </a:prstGeom>
            <a:noFill/>
            <a:ln w="9525">
              <a:noFill/>
            </a:ln>
          </p:spPr>
        </p:pic>
        <p:pic>
          <p:nvPicPr>
            <p:cNvPr id="123" name="Picture 6" descr="pic_2"/>
            <p:cNvPicPr>
              <a:picLocks noChangeAspect="1"/>
            </p:cNvPicPr>
            <p:nvPr/>
          </p:nvPicPr>
          <p:blipFill>
            <a:blip r:embed="rId6"/>
            <a:stretch>
              <a:fillRect/>
            </a:stretch>
          </p:blipFill>
          <p:spPr>
            <a:xfrm>
              <a:off x="6734048" y="1468692"/>
              <a:ext cx="968092" cy="801853"/>
            </a:xfrm>
            <a:prstGeom prst="rect">
              <a:avLst/>
            </a:prstGeom>
            <a:noFill/>
            <a:ln w="9525">
              <a:noFill/>
            </a:ln>
          </p:spPr>
        </p:pic>
      </p:grpSp>
    </p:spTree>
    <p:extLst>
      <p:ext uri="{BB962C8B-B14F-4D97-AF65-F5344CB8AC3E}">
        <p14:creationId xmlns:p14="http://schemas.microsoft.com/office/powerpoint/2010/main" val="3224551097"/>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left)">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0"/>
                                        </p:tgtEl>
                                        <p:attrNameLst>
                                          <p:attrName>style.visibility</p:attrName>
                                        </p:attrNameLst>
                                      </p:cBhvr>
                                      <p:to>
                                        <p:strVal val="visible"/>
                                      </p:to>
                                    </p:set>
                                    <p:animEffect transition="in" filter="wipe(left)">
                                      <p:cBhvr>
                                        <p:cTn id="12" dur="500"/>
                                        <p:tgtEl>
                                          <p:spTgt spid="70"/>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wheel(1)">
                                      <p:cBhvr>
                                        <p:cTn id="17" dur="500"/>
                                        <p:tgtEl>
                                          <p:spTgt spid="22"/>
                                        </p:tgtEl>
                                      </p:cBhvr>
                                    </p:animEffect>
                                  </p:childTnLst>
                                </p:cTn>
                              </p:par>
                              <p:par>
                                <p:cTn id="18" presetID="10" presetClass="entr" presetSubtype="0" fill="hold" nodeType="withEffect">
                                  <p:stCondLst>
                                    <p:cond delay="0"/>
                                  </p:stCondLst>
                                  <p:childTnLst>
                                    <p:set>
                                      <p:cBhvr>
                                        <p:cTn id="19" dur="1" fill="hold">
                                          <p:stCondLst>
                                            <p:cond delay="0"/>
                                          </p:stCondLst>
                                        </p:cTn>
                                        <p:tgtEl>
                                          <p:spTgt spid="21"/>
                                        </p:tgtEl>
                                        <p:attrNameLst>
                                          <p:attrName>style.visibility</p:attrName>
                                        </p:attrNameLst>
                                      </p:cBhvr>
                                      <p:to>
                                        <p:strVal val="visible"/>
                                      </p:to>
                                    </p:set>
                                    <p:animEffect transition="in" filter="fade">
                                      <p:cBhvr>
                                        <p:cTn id="20" dur="500"/>
                                        <p:tgtEl>
                                          <p:spTgt spid="21"/>
                                        </p:tgtEl>
                                      </p:cBhvr>
                                    </p:animEffect>
                                  </p:childTnLst>
                                </p:cTn>
                              </p:par>
                              <p:par>
                                <p:cTn id="21" presetID="53" presetClass="entr" presetSubtype="16" fill="hold" nodeType="withEffect">
                                  <p:stCondLst>
                                    <p:cond delay="0"/>
                                  </p:stCondLst>
                                  <p:childTnLst>
                                    <p:set>
                                      <p:cBhvr>
                                        <p:cTn id="22" dur="1" fill="hold">
                                          <p:stCondLst>
                                            <p:cond delay="0"/>
                                          </p:stCondLst>
                                        </p:cTn>
                                        <p:tgtEl>
                                          <p:spTgt spid="11"/>
                                        </p:tgtEl>
                                        <p:attrNameLst>
                                          <p:attrName>style.visibility</p:attrName>
                                        </p:attrNameLst>
                                      </p:cBhvr>
                                      <p:to>
                                        <p:strVal val="visible"/>
                                      </p:to>
                                    </p:set>
                                    <p:anim calcmode="lin" valueType="num">
                                      <p:cBhvr>
                                        <p:cTn id="23" dur="500" fill="hold"/>
                                        <p:tgtEl>
                                          <p:spTgt spid="11"/>
                                        </p:tgtEl>
                                        <p:attrNameLst>
                                          <p:attrName>ppt_w</p:attrName>
                                        </p:attrNameLst>
                                      </p:cBhvr>
                                      <p:tavLst>
                                        <p:tav tm="0">
                                          <p:val>
                                            <p:fltVal val="0"/>
                                          </p:val>
                                        </p:tav>
                                        <p:tav tm="100000">
                                          <p:val>
                                            <p:strVal val="#ppt_w"/>
                                          </p:val>
                                        </p:tav>
                                      </p:tavLst>
                                    </p:anim>
                                    <p:anim calcmode="lin" valueType="num">
                                      <p:cBhvr>
                                        <p:cTn id="24" dur="500" fill="hold"/>
                                        <p:tgtEl>
                                          <p:spTgt spid="11"/>
                                        </p:tgtEl>
                                        <p:attrNameLst>
                                          <p:attrName>ppt_h</p:attrName>
                                        </p:attrNameLst>
                                      </p:cBhvr>
                                      <p:tavLst>
                                        <p:tav tm="0">
                                          <p:val>
                                            <p:fltVal val="0"/>
                                          </p:val>
                                        </p:tav>
                                        <p:tav tm="100000">
                                          <p:val>
                                            <p:strVal val="#ppt_h"/>
                                          </p:val>
                                        </p:tav>
                                      </p:tavLst>
                                    </p:anim>
                                    <p:animEffect transition="in" filter="fade">
                                      <p:cBhvr>
                                        <p:cTn id="25" dur="500"/>
                                        <p:tgtEl>
                                          <p:spTgt spid="11"/>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nodeType="clickEffect">
                                  <p:stCondLst>
                                    <p:cond delay="0"/>
                                  </p:stCondLst>
                                  <p:childTnLst>
                                    <p:set>
                                      <p:cBhvr>
                                        <p:cTn id="29" dur="1" fill="hold">
                                          <p:stCondLst>
                                            <p:cond delay="0"/>
                                          </p:stCondLst>
                                        </p:cTn>
                                        <p:tgtEl>
                                          <p:spTgt spid="101"/>
                                        </p:tgtEl>
                                        <p:attrNameLst>
                                          <p:attrName>style.visibility</p:attrName>
                                        </p:attrNameLst>
                                      </p:cBhvr>
                                      <p:to>
                                        <p:strVal val="visible"/>
                                      </p:to>
                                    </p:set>
                                    <p:animEffect transition="in" filter="wipe(left)">
                                      <p:cBhvr>
                                        <p:cTn id="30" dur="500"/>
                                        <p:tgtEl>
                                          <p:spTgt spid="101"/>
                                        </p:tgtEl>
                                      </p:cBhvr>
                                    </p:animEffect>
                                  </p:childTnLst>
                                </p:cTn>
                              </p:par>
                              <p:par>
                                <p:cTn id="31" presetID="10" presetClass="entr" presetSubtype="0" fill="hold" nodeType="withEffect">
                                  <p:stCondLst>
                                    <p:cond delay="0"/>
                                  </p:stCondLst>
                                  <p:childTnLst>
                                    <p:set>
                                      <p:cBhvr>
                                        <p:cTn id="32" dur="1" fill="hold">
                                          <p:stCondLst>
                                            <p:cond delay="0"/>
                                          </p:stCondLst>
                                        </p:cTn>
                                        <p:tgtEl>
                                          <p:spTgt spid="114"/>
                                        </p:tgtEl>
                                        <p:attrNameLst>
                                          <p:attrName>style.visibility</p:attrName>
                                        </p:attrNameLst>
                                      </p:cBhvr>
                                      <p:to>
                                        <p:strVal val="visible"/>
                                      </p:to>
                                    </p:set>
                                    <p:animEffect transition="in" filter="fade">
                                      <p:cBhvr>
                                        <p:cTn id="33" dur="500"/>
                                        <p:tgtEl>
                                          <p:spTgt spid="114"/>
                                        </p:tgtEl>
                                      </p:cBhvr>
                                    </p:animEffect>
                                  </p:childTnLst>
                                </p:cTn>
                              </p:par>
                            </p:childTnLst>
                          </p:cTn>
                        </p:par>
                      </p:childTnLst>
                    </p:cTn>
                  </p:par>
                  <p:par>
                    <p:cTn id="34" fill="hold">
                      <p:stCondLst>
                        <p:cond delay="indefinite"/>
                      </p:stCondLst>
                      <p:childTnLst>
                        <p:par>
                          <p:cTn id="35" fill="hold">
                            <p:stCondLst>
                              <p:cond delay="0"/>
                            </p:stCondLst>
                            <p:childTnLst>
                              <p:par>
                                <p:cTn id="36" presetID="14" presetClass="entr" presetSubtype="10" fill="hold" nodeType="clickEffect">
                                  <p:stCondLst>
                                    <p:cond delay="0"/>
                                  </p:stCondLst>
                                  <p:childTnLst>
                                    <p:set>
                                      <p:cBhvr>
                                        <p:cTn id="37" dur="1" fill="hold">
                                          <p:stCondLst>
                                            <p:cond delay="0"/>
                                          </p:stCondLst>
                                        </p:cTn>
                                        <p:tgtEl>
                                          <p:spTgt spid="17"/>
                                        </p:tgtEl>
                                        <p:attrNameLst>
                                          <p:attrName>style.visibility</p:attrName>
                                        </p:attrNameLst>
                                      </p:cBhvr>
                                      <p:to>
                                        <p:strVal val="visible"/>
                                      </p:to>
                                    </p:set>
                                    <p:animEffect transition="in" filter="randombar(horizontal)">
                                      <p:cBhvr>
                                        <p:cTn id="38" dur="500"/>
                                        <p:tgtEl>
                                          <p:spTgt spid="17"/>
                                        </p:tgtEl>
                                      </p:cBhvr>
                                    </p:animEffect>
                                  </p:childTnLst>
                                </p:cTn>
                              </p:par>
                            </p:childTnLst>
                          </p:cTn>
                        </p:par>
                      </p:childTnLst>
                    </p:cTn>
                  </p:par>
                  <p:par>
                    <p:cTn id="39" fill="hold">
                      <p:stCondLst>
                        <p:cond delay="indefinite"/>
                      </p:stCondLst>
                      <p:childTnLst>
                        <p:par>
                          <p:cTn id="40" fill="hold">
                            <p:stCondLst>
                              <p:cond delay="0"/>
                            </p:stCondLst>
                            <p:childTnLst>
                              <p:par>
                                <p:cTn id="41" presetID="14" presetClass="entr" presetSubtype="10" fill="hold" nodeType="clickEffect">
                                  <p:stCondLst>
                                    <p:cond delay="0"/>
                                  </p:stCondLst>
                                  <p:childTnLst>
                                    <p:set>
                                      <p:cBhvr>
                                        <p:cTn id="42" dur="1" fill="hold">
                                          <p:stCondLst>
                                            <p:cond delay="0"/>
                                          </p:stCondLst>
                                        </p:cTn>
                                        <p:tgtEl>
                                          <p:spTgt spid="105"/>
                                        </p:tgtEl>
                                        <p:attrNameLst>
                                          <p:attrName>style.visibility</p:attrName>
                                        </p:attrNameLst>
                                      </p:cBhvr>
                                      <p:to>
                                        <p:strVal val="visible"/>
                                      </p:to>
                                    </p:set>
                                    <p:animEffect transition="in" filter="randombar(horizontal)">
                                      <p:cBhvr>
                                        <p:cTn id="43" dur="500"/>
                                        <p:tgtEl>
                                          <p:spTgt spid="105"/>
                                        </p:tgtEl>
                                      </p:cBhvr>
                                    </p:animEffect>
                                  </p:childTnLst>
                                </p:cTn>
                              </p:par>
                            </p:childTnLst>
                          </p:cTn>
                        </p:par>
                      </p:childTnLst>
                    </p:cTn>
                  </p:par>
                  <p:par>
                    <p:cTn id="44" fill="hold">
                      <p:stCondLst>
                        <p:cond delay="indefinite"/>
                      </p:stCondLst>
                      <p:childTnLst>
                        <p:par>
                          <p:cTn id="45" fill="hold">
                            <p:stCondLst>
                              <p:cond delay="0"/>
                            </p:stCondLst>
                            <p:childTnLst>
                              <p:par>
                                <p:cTn id="46" presetID="14" presetClass="entr" presetSubtype="10" fill="hold" nodeType="clickEffect">
                                  <p:stCondLst>
                                    <p:cond delay="0"/>
                                  </p:stCondLst>
                                  <p:childTnLst>
                                    <p:set>
                                      <p:cBhvr>
                                        <p:cTn id="47" dur="1" fill="hold">
                                          <p:stCondLst>
                                            <p:cond delay="0"/>
                                          </p:stCondLst>
                                        </p:cTn>
                                        <p:tgtEl>
                                          <p:spTgt spid="108"/>
                                        </p:tgtEl>
                                        <p:attrNameLst>
                                          <p:attrName>style.visibility</p:attrName>
                                        </p:attrNameLst>
                                      </p:cBhvr>
                                      <p:to>
                                        <p:strVal val="visible"/>
                                      </p:to>
                                    </p:set>
                                    <p:animEffect transition="in" filter="randombar(horizontal)">
                                      <p:cBhvr>
                                        <p:cTn id="48" dur="500"/>
                                        <p:tgtEl>
                                          <p:spTgt spid="108"/>
                                        </p:tgtEl>
                                      </p:cBhvr>
                                    </p:animEffect>
                                  </p:childTnLst>
                                </p:cTn>
                              </p:par>
                            </p:childTnLst>
                          </p:cTn>
                        </p:par>
                      </p:childTnLst>
                    </p:cTn>
                  </p:par>
                  <p:par>
                    <p:cTn id="49" fill="hold">
                      <p:stCondLst>
                        <p:cond delay="indefinite"/>
                      </p:stCondLst>
                      <p:childTnLst>
                        <p:par>
                          <p:cTn id="50" fill="hold">
                            <p:stCondLst>
                              <p:cond delay="0"/>
                            </p:stCondLst>
                            <p:childTnLst>
                              <p:par>
                                <p:cTn id="51" presetID="14" presetClass="entr" presetSubtype="10" fill="hold" nodeType="clickEffect">
                                  <p:stCondLst>
                                    <p:cond delay="0"/>
                                  </p:stCondLst>
                                  <p:childTnLst>
                                    <p:set>
                                      <p:cBhvr>
                                        <p:cTn id="52" dur="1" fill="hold">
                                          <p:stCondLst>
                                            <p:cond delay="0"/>
                                          </p:stCondLst>
                                        </p:cTn>
                                        <p:tgtEl>
                                          <p:spTgt spid="111"/>
                                        </p:tgtEl>
                                        <p:attrNameLst>
                                          <p:attrName>style.visibility</p:attrName>
                                        </p:attrNameLst>
                                      </p:cBhvr>
                                      <p:to>
                                        <p:strVal val="visible"/>
                                      </p:to>
                                    </p:set>
                                    <p:animEffect transition="in" filter="randombar(horizontal)">
                                      <p:cBhvr>
                                        <p:cTn id="53" dur="500"/>
                                        <p:tgtEl>
                                          <p:spTgt spid="111"/>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grpId="0" nodeType="clickEffect">
                                  <p:stCondLst>
                                    <p:cond delay="0"/>
                                  </p:stCondLst>
                                  <p:childTnLst>
                                    <p:set>
                                      <p:cBhvr>
                                        <p:cTn id="57" dur="1" fill="hold">
                                          <p:stCondLst>
                                            <p:cond delay="0"/>
                                          </p:stCondLst>
                                        </p:cTn>
                                        <p:tgtEl>
                                          <p:spTgt spid="18"/>
                                        </p:tgtEl>
                                        <p:attrNameLst>
                                          <p:attrName>style.visibility</p:attrName>
                                        </p:attrNameLst>
                                      </p:cBhvr>
                                      <p:to>
                                        <p:strVal val="visible"/>
                                      </p:to>
                                    </p:set>
                                    <p:animEffect transition="in" filter="fade">
                                      <p:cBhvr>
                                        <p:cTn id="58" dur="500"/>
                                        <p:tgtEl>
                                          <p:spTgt spid="18"/>
                                        </p:tgtEl>
                                      </p:cBhvr>
                                    </p:animEffect>
                                  </p:childTnLst>
                                </p:cTn>
                              </p:par>
                              <p:par>
                                <p:cTn id="59" presetID="14" presetClass="entr" presetSubtype="10" fill="hold" nodeType="withEffect">
                                  <p:stCondLst>
                                    <p:cond delay="0"/>
                                  </p:stCondLst>
                                  <p:childTnLst>
                                    <p:set>
                                      <p:cBhvr>
                                        <p:cTn id="60" dur="1" fill="hold">
                                          <p:stCondLst>
                                            <p:cond delay="0"/>
                                          </p:stCondLst>
                                        </p:cTn>
                                        <p:tgtEl>
                                          <p:spTgt spid="118"/>
                                        </p:tgtEl>
                                        <p:attrNameLst>
                                          <p:attrName>style.visibility</p:attrName>
                                        </p:attrNameLst>
                                      </p:cBhvr>
                                      <p:to>
                                        <p:strVal val="visible"/>
                                      </p:to>
                                    </p:set>
                                    <p:animEffect transition="in" filter="randombar(horizontal)">
                                      <p:cBhvr>
                                        <p:cTn id="61" dur="500"/>
                                        <p:tgtEl>
                                          <p:spTgt spid="1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70" grpId="0"/>
      <p:bldP spid="1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矩形 12"/>
          <p:cNvSpPr/>
          <p:nvPr/>
        </p:nvSpPr>
        <p:spPr>
          <a:xfrm>
            <a:off x="1380620" y="229309"/>
            <a:ext cx="4740780" cy="623248"/>
          </a:xfrm>
          <a:prstGeom prst="rect">
            <a:avLst/>
          </a:prstGeom>
        </p:spPr>
        <p:txBody>
          <a:bodyPr wrap="square" lIns="68580" tIns="34290" rIns="68580" bIns="34290">
            <a:spAutoFit/>
            <a:scene3d>
              <a:camera prst="orthographicFront"/>
              <a:lightRig rig="threePt" dir="t"/>
            </a:scene3d>
            <a:sp3d contourW="12700"/>
          </a:bodyPr>
          <a:lstStyle/>
          <a:p>
            <a:pPr lvl="0">
              <a:lnSpc>
                <a:spcPct val="120000"/>
              </a:lnSpc>
            </a:pPr>
            <a:r>
              <a:rPr lang="en-US" altLang="zh-CN" sz="3000" b="1" dirty="0" smtClean="0">
                <a:solidFill>
                  <a:schemeClr val="accent1"/>
                </a:solidFill>
                <a:latin typeface="+mj-ea"/>
                <a:ea typeface="+mj-ea"/>
              </a:rPr>
              <a:t>4.1.2</a:t>
            </a:r>
            <a:r>
              <a:rPr lang="zh-CN" altLang="en-US" sz="3000" b="1" dirty="0">
                <a:solidFill>
                  <a:schemeClr val="accent1"/>
                </a:solidFill>
                <a:latin typeface="+mj-ea"/>
                <a:ea typeface="+mj-ea"/>
              </a:rPr>
              <a:t>线框建模的数据结构 </a:t>
            </a:r>
            <a:r>
              <a:rPr lang="en-US" altLang="zh-CN" sz="3000" b="1" dirty="0">
                <a:solidFill>
                  <a:schemeClr val="accent1"/>
                </a:solidFill>
                <a:latin typeface="+mj-ea"/>
                <a:ea typeface="+mj-ea"/>
              </a:rPr>
              <a:t>  </a:t>
            </a:r>
          </a:p>
        </p:txBody>
      </p:sp>
      <p:grpSp>
        <p:nvGrpSpPr>
          <p:cNvPr id="50" name="组合 49"/>
          <p:cNvGrpSpPr/>
          <p:nvPr/>
        </p:nvGrpSpPr>
        <p:grpSpPr>
          <a:xfrm>
            <a:off x="906830" y="1177372"/>
            <a:ext cx="3734065" cy="400110"/>
            <a:chOff x="1209106" y="1769885"/>
            <a:chExt cx="4978758" cy="533479"/>
          </a:xfrm>
        </p:grpSpPr>
        <p:sp>
          <p:nvSpPr>
            <p:cNvPr id="51" name="矩形 50"/>
            <p:cNvSpPr/>
            <p:nvPr/>
          </p:nvSpPr>
          <p:spPr>
            <a:xfrm>
              <a:off x="1209106" y="1908580"/>
              <a:ext cx="245660" cy="245660"/>
            </a:xfrm>
            <a:prstGeom prst="rect">
              <a:avLst/>
            </a:prstGeom>
            <a:solidFill>
              <a:srgbClr val="FD9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2" name="文本框 14"/>
            <p:cNvSpPr txBox="1"/>
            <p:nvPr/>
          </p:nvSpPr>
          <p:spPr>
            <a:xfrm>
              <a:off x="1495977" y="1769885"/>
              <a:ext cx="4691887" cy="533479"/>
            </a:xfrm>
            <a:prstGeom prst="rect">
              <a:avLst/>
            </a:prstGeom>
            <a:noFill/>
          </p:spPr>
          <p:txBody>
            <a:bodyPr wrap="none" rtlCol="0">
              <a:spAutoFit/>
              <a:scene3d>
                <a:camera prst="orthographicFront"/>
                <a:lightRig rig="threePt" dir="t"/>
              </a:scene3d>
              <a:sp3d contourW="127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zh-CN" altLang="en-US" sz="2000" b="1" dirty="0" smtClean="0">
                  <a:solidFill>
                    <a:schemeClr val="tx1">
                      <a:lumMod val="85000"/>
                      <a:lumOff val="15000"/>
                    </a:schemeClr>
                  </a:solidFill>
                  <a:latin typeface="+mj-ea"/>
                </a:rPr>
                <a:t>线框</a:t>
              </a:r>
              <a:r>
                <a:rPr lang="zh-CN" altLang="en-US" sz="2000" b="1" dirty="0">
                  <a:solidFill>
                    <a:schemeClr val="tx1">
                      <a:lumMod val="85000"/>
                      <a:lumOff val="15000"/>
                    </a:schemeClr>
                  </a:solidFill>
                  <a:latin typeface="+mj-ea"/>
                </a:rPr>
                <a:t>建模的数据结构是</a:t>
              </a:r>
              <a:r>
                <a:rPr lang="zh-CN" altLang="en-US" sz="2000" b="1" dirty="0" smtClean="0">
                  <a:solidFill>
                    <a:schemeClr val="tx1">
                      <a:lumMod val="85000"/>
                      <a:lumOff val="15000"/>
                    </a:schemeClr>
                  </a:solidFill>
                  <a:latin typeface="+mj-ea"/>
                </a:rPr>
                <a:t>表结构</a:t>
              </a:r>
              <a:endParaRPr lang="zh-CN" altLang="en-US" sz="2000" b="1" dirty="0">
                <a:solidFill>
                  <a:schemeClr val="tx1">
                    <a:lumMod val="85000"/>
                    <a:lumOff val="15000"/>
                  </a:schemeClr>
                </a:solidFill>
                <a:latin typeface="+mj-ea"/>
              </a:endParaRPr>
            </a:p>
          </p:txBody>
        </p:sp>
      </p:grpSp>
      <p:sp>
        <p:nvSpPr>
          <p:cNvPr id="70" name="文本框 15"/>
          <p:cNvSpPr txBox="1"/>
          <p:nvPr/>
        </p:nvSpPr>
        <p:spPr>
          <a:xfrm>
            <a:off x="1140846" y="1559655"/>
            <a:ext cx="6542911" cy="358175"/>
          </a:xfrm>
          <a:prstGeom prst="rect">
            <a:avLst/>
          </a:prstGeom>
          <a:noFill/>
        </p:spPr>
        <p:txBody>
          <a:bodyPr wrap="square" lIns="68580" tIns="34290" rIns="68580" bIns="34290" rtlCol="0">
            <a:spAutoFit/>
            <a:scene3d>
              <a:camera prst="orthographicFront"/>
              <a:lightRig rig="threePt" dir="t"/>
            </a:scene3d>
            <a:sp3d contourW="127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30000"/>
              </a:lnSpc>
            </a:pPr>
            <a:r>
              <a:rPr lang="zh-CN" altLang="en-US" sz="1600" dirty="0" smtClean="0">
                <a:solidFill>
                  <a:schemeClr val="tx1">
                    <a:lumMod val="75000"/>
                    <a:lumOff val="25000"/>
                  </a:schemeClr>
                </a:solidFill>
                <a:latin typeface="+mn-ea"/>
              </a:rPr>
              <a:t>计算机</a:t>
            </a:r>
            <a:r>
              <a:rPr lang="zh-CN" altLang="en-US" sz="1600" dirty="0">
                <a:solidFill>
                  <a:schemeClr val="tx1">
                    <a:lumMod val="75000"/>
                    <a:lumOff val="25000"/>
                  </a:schemeClr>
                </a:solidFill>
                <a:latin typeface="+mn-ea"/>
              </a:rPr>
              <a:t>内部存贮物体的顶点和棱线信息</a:t>
            </a:r>
            <a:r>
              <a:rPr lang="zh-CN" altLang="en-US" sz="1600" dirty="0" smtClean="0">
                <a:solidFill>
                  <a:schemeClr val="tx1">
                    <a:lumMod val="75000"/>
                    <a:lumOff val="25000"/>
                  </a:schemeClr>
                </a:solidFill>
                <a:latin typeface="+mn-ea"/>
              </a:rPr>
              <a:t>。</a:t>
            </a:r>
            <a:endParaRPr lang="zh-CN" altLang="en-US" sz="1600" dirty="0">
              <a:solidFill>
                <a:schemeClr val="tx1">
                  <a:lumMod val="75000"/>
                  <a:lumOff val="25000"/>
                </a:schemeClr>
              </a:solidFill>
              <a:latin typeface="+mn-ea"/>
            </a:endParaRPr>
          </a:p>
        </p:txBody>
      </p:sp>
      <p:graphicFrame>
        <p:nvGraphicFramePr>
          <p:cNvPr id="35" name="Group 3"/>
          <p:cNvGraphicFramePr>
            <a:graphicFrameLocks/>
          </p:cNvGraphicFramePr>
          <p:nvPr>
            <p:extLst>
              <p:ext uri="{D42A27DB-BD31-4B8C-83A1-F6EECF244321}">
                <p14:modId xmlns:p14="http://schemas.microsoft.com/office/powerpoint/2010/main" val="170724002"/>
              </p:ext>
            </p:extLst>
          </p:nvPr>
        </p:nvGraphicFramePr>
        <p:xfrm>
          <a:off x="1140846" y="2403899"/>
          <a:ext cx="4941887" cy="1829118"/>
        </p:xfrm>
        <a:graphic>
          <a:graphicData uri="http://schemas.openxmlformats.org/drawingml/2006/table">
            <a:tbl>
              <a:tblPr>
                <a:tableStyleId>{0505E3EF-67EA-436B-97B2-0124C06EBD24}</a:tableStyleId>
              </a:tblPr>
              <a:tblGrid>
                <a:gridCol w="662554"/>
                <a:gridCol w="731271"/>
                <a:gridCol w="539750"/>
                <a:gridCol w="538162"/>
                <a:gridCol w="646150"/>
                <a:gridCol w="746088"/>
                <a:gridCol w="539750"/>
                <a:gridCol w="538162"/>
              </a:tblGrid>
              <a:tr h="335280">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zh-CN" altLang="en-US" sz="1600" u="none" strike="noStrike" cap="none" normalizeH="0" baseline="0" dirty="0" smtClean="0">
                          <a:ln>
                            <a:noFill/>
                          </a:ln>
                          <a:solidFill>
                            <a:schemeClr val="accent2">
                              <a:lumMod val="75000"/>
                            </a:schemeClr>
                          </a:solidFill>
                          <a:effectLst/>
                          <a:latin typeface="+mj-ea"/>
                          <a:ea typeface="+mj-ea"/>
                        </a:rPr>
                        <a:t>点号</a:t>
                      </a:r>
                      <a:r>
                        <a:rPr kumimoji="0" lang="zh-CN" altLang="en-US" sz="1600" u="none" strike="noStrike" cap="none" normalizeH="0" baseline="0" dirty="0" smtClean="0">
                          <a:ln>
                            <a:noFill/>
                          </a:ln>
                          <a:solidFill>
                            <a:schemeClr val="bg1"/>
                          </a:solidFill>
                          <a:effectLst/>
                          <a:latin typeface="+mj-ea"/>
                          <a:ea typeface="+mj-ea"/>
                        </a:rPr>
                        <a:t> </a:t>
                      </a:r>
                      <a:endParaRPr kumimoji="0" lang="zh-CN" altLang="en-US" sz="1600" b="0" i="0" u="none" strike="noStrike" cap="none" normalizeH="0" baseline="0" dirty="0" smtClean="0">
                        <a:ln>
                          <a:noFill/>
                        </a:ln>
                        <a:solidFill>
                          <a:schemeClr val="bg1"/>
                        </a:solidFill>
                        <a:effectLst/>
                        <a:latin typeface="+mj-ea"/>
                        <a:ea typeface="+mj-ea"/>
                      </a:endParaRPr>
                    </a:p>
                  </a:txBody>
                  <a:tcPr anchor="ctr" horzOverflow="overflow">
                    <a:solidFill>
                      <a:schemeClr val="accent4">
                        <a:lumMod val="20000"/>
                        <a:lumOff val="80000"/>
                      </a:schemeClr>
                    </a:solid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600" u="none" strike="noStrike" cap="none" normalizeH="0" baseline="0" dirty="0" smtClean="0">
                          <a:ln>
                            <a:noFill/>
                          </a:ln>
                          <a:solidFill>
                            <a:srgbClr val="5CC6D8"/>
                          </a:solidFill>
                          <a:effectLst/>
                          <a:latin typeface="+mj-ea"/>
                          <a:ea typeface="+mj-ea"/>
                        </a:rPr>
                        <a:t>x </a:t>
                      </a:r>
                      <a:endParaRPr kumimoji="0" lang="en-US" altLang="zh-CN" sz="1600" b="0" i="0" u="none" strike="noStrike" cap="none" normalizeH="0" baseline="0" dirty="0" smtClean="0">
                        <a:ln>
                          <a:noFill/>
                        </a:ln>
                        <a:solidFill>
                          <a:srgbClr val="5CC6D8"/>
                        </a:solidFill>
                        <a:effectLst/>
                        <a:latin typeface="+mj-ea"/>
                        <a:ea typeface="+mj-ea"/>
                      </a:endParaRPr>
                    </a:p>
                  </a:txBody>
                  <a:tcPr horzOverflow="overflow">
                    <a:solidFill>
                      <a:schemeClr val="bg1"/>
                    </a:solid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600" u="none" strike="noStrike" cap="none" normalizeH="0" baseline="0" dirty="0" smtClean="0">
                          <a:ln>
                            <a:noFill/>
                          </a:ln>
                          <a:solidFill>
                            <a:srgbClr val="5CC6D8"/>
                          </a:solidFill>
                          <a:effectLst/>
                          <a:latin typeface="+mj-ea"/>
                          <a:ea typeface="+mj-ea"/>
                        </a:rPr>
                        <a:t>y </a:t>
                      </a:r>
                      <a:endParaRPr kumimoji="0" lang="en-US" altLang="zh-CN" sz="1600" b="0" i="0" u="none" strike="noStrike" cap="none" normalizeH="0" baseline="0" dirty="0" smtClean="0">
                        <a:ln>
                          <a:noFill/>
                        </a:ln>
                        <a:solidFill>
                          <a:srgbClr val="5CC6D8"/>
                        </a:solidFill>
                        <a:effectLst/>
                        <a:latin typeface="+mj-ea"/>
                        <a:ea typeface="+mj-ea"/>
                      </a:endParaRPr>
                    </a:p>
                  </a:txBody>
                  <a:tcPr horzOverflow="overflow">
                    <a:solidFill>
                      <a:schemeClr val="bg1"/>
                    </a:solid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600" u="none" strike="noStrike" cap="none" normalizeH="0" baseline="0" dirty="0" smtClean="0">
                          <a:ln>
                            <a:noFill/>
                          </a:ln>
                          <a:solidFill>
                            <a:srgbClr val="5CC6D8"/>
                          </a:solidFill>
                          <a:effectLst/>
                          <a:latin typeface="+mj-ea"/>
                          <a:ea typeface="+mj-ea"/>
                        </a:rPr>
                        <a:t>z </a:t>
                      </a:r>
                      <a:endParaRPr kumimoji="0" lang="en-US" altLang="zh-CN" sz="1600" b="0" i="0" u="none" strike="noStrike" cap="none" normalizeH="0" baseline="0" dirty="0" smtClean="0">
                        <a:ln>
                          <a:noFill/>
                        </a:ln>
                        <a:solidFill>
                          <a:srgbClr val="5CC6D8"/>
                        </a:solidFill>
                        <a:effectLst/>
                        <a:latin typeface="+mj-ea"/>
                        <a:ea typeface="+mj-ea"/>
                      </a:endParaRPr>
                    </a:p>
                  </a:txBody>
                  <a:tcPr horzOverflow="overflow">
                    <a:solidFill>
                      <a:schemeClr val="bg1"/>
                    </a:solid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zh-CN" altLang="en-US" sz="1600" u="none" strike="noStrike" cap="none" normalizeH="0" baseline="0" dirty="0" smtClean="0">
                          <a:ln>
                            <a:noFill/>
                          </a:ln>
                          <a:solidFill>
                            <a:schemeClr val="accent2">
                              <a:lumMod val="75000"/>
                            </a:schemeClr>
                          </a:solidFill>
                          <a:effectLst/>
                          <a:latin typeface="+mj-ea"/>
                          <a:ea typeface="+mj-ea"/>
                        </a:rPr>
                        <a:t>点号 </a:t>
                      </a:r>
                      <a:endParaRPr kumimoji="0" lang="zh-CN" altLang="en-US" sz="1600" b="0" i="0" u="none" strike="noStrike" cap="none" normalizeH="0" baseline="0" dirty="0" smtClean="0">
                        <a:ln>
                          <a:noFill/>
                        </a:ln>
                        <a:solidFill>
                          <a:schemeClr val="accent2">
                            <a:lumMod val="75000"/>
                          </a:schemeClr>
                        </a:solidFill>
                        <a:effectLst/>
                        <a:latin typeface="+mj-ea"/>
                        <a:ea typeface="+mj-ea"/>
                      </a:endParaRPr>
                    </a:p>
                  </a:txBody>
                  <a:tcPr anchor="ctr" horzOverflow="overflow">
                    <a:solidFill>
                      <a:schemeClr val="accent4">
                        <a:lumMod val="20000"/>
                        <a:lumOff val="80000"/>
                      </a:schemeClr>
                    </a:solid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600" u="none" strike="noStrike" cap="none" normalizeH="0" baseline="0" dirty="0" smtClean="0">
                          <a:ln>
                            <a:noFill/>
                          </a:ln>
                          <a:solidFill>
                            <a:srgbClr val="5CC6D8"/>
                          </a:solidFill>
                          <a:effectLst/>
                          <a:latin typeface="+mj-ea"/>
                          <a:ea typeface="+mj-ea"/>
                        </a:rPr>
                        <a:t>x </a:t>
                      </a:r>
                      <a:endParaRPr kumimoji="0" lang="en-US" altLang="zh-CN" sz="1600" b="0" i="0" u="none" strike="noStrike" cap="none" normalizeH="0" baseline="0" dirty="0" smtClean="0">
                        <a:ln>
                          <a:noFill/>
                        </a:ln>
                        <a:solidFill>
                          <a:srgbClr val="5CC6D8"/>
                        </a:solidFill>
                        <a:effectLst/>
                        <a:latin typeface="+mj-ea"/>
                        <a:ea typeface="+mj-ea"/>
                      </a:endParaRPr>
                    </a:p>
                  </a:txBody>
                  <a:tcPr horzOverflow="overflow">
                    <a:solidFill>
                      <a:schemeClr val="bg1"/>
                    </a:solid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600" u="none" strike="noStrike" cap="none" normalizeH="0" baseline="0" dirty="0" smtClean="0">
                          <a:ln>
                            <a:noFill/>
                          </a:ln>
                          <a:solidFill>
                            <a:srgbClr val="5CC6D8"/>
                          </a:solidFill>
                          <a:effectLst/>
                          <a:latin typeface="+mj-ea"/>
                          <a:ea typeface="+mj-ea"/>
                        </a:rPr>
                        <a:t>y </a:t>
                      </a:r>
                      <a:endParaRPr kumimoji="0" lang="en-US" altLang="zh-CN" sz="1600" b="0" i="0" u="none" strike="noStrike" cap="none" normalizeH="0" baseline="0" dirty="0" smtClean="0">
                        <a:ln>
                          <a:noFill/>
                        </a:ln>
                        <a:solidFill>
                          <a:srgbClr val="5CC6D8"/>
                        </a:solidFill>
                        <a:effectLst/>
                        <a:latin typeface="+mj-ea"/>
                        <a:ea typeface="+mj-ea"/>
                      </a:endParaRPr>
                    </a:p>
                  </a:txBody>
                  <a:tcPr horzOverflow="overflow">
                    <a:solidFill>
                      <a:schemeClr val="bg1"/>
                    </a:solid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600" u="none" strike="noStrike" cap="none" normalizeH="0" baseline="0" dirty="0" smtClean="0">
                          <a:ln>
                            <a:noFill/>
                          </a:ln>
                          <a:solidFill>
                            <a:srgbClr val="5CC6D8"/>
                          </a:solidFill>
                          <a:effectLst/>
                          <a:latin typeface="+mj-ea"/>
                          <a:ea typeface="+mj-ea"/>
                        </a:rPr>
                        <a:t>z </a:t>
                      </a:r>
                      <a:endParaRPr kumimoji="0" lang="en-US" altLang="zh-CN" sz="1600" b="0" i="0" u="none" strike="noStrike" cap="none" normalizeH="0" baseline="0" dirty="0" smtClean="0">
                        <a:ln>
                          <a:noFill/>
                        </a:ln>
                        <a:solidFill>
                          <a:srgbClr val="5CC6D8"/>
                        </a:solidFill>
                        <a:effectLst/>
                        <a:latin typeface="+mj-ea"/>
                        <a:ea typeface="+mj-ea"/>
                      </a:endParaRPr>
                    </a:p>
                  </a:txBody>
                  <a:tcPr horzOverflow="overflow">
                    <a:solidFill>
                      <a:schemeClr val="bg1"/>
                    </a:solidFill>
                  </a:tcPr>
                </a:tc>
              </a:tr>
              <a:tr h="384175">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600" u="none" strike="noStrike" cap="none" normalizeH="0" baseline="0" dirty="0" smtClean="0">
                          <a:ln>
                            <a:noFill/>
                          </a:ln>
                          <a:solidFill>
                            <a:schemeClr val="accent2">
                              <a:lumMod val="75000"/>
                            </a:schemeClr>
                          </a:solidFill>
                          <a:effectLst/>
                          <a:latin typeface="+mj-ea"/>
                          <a:ea typeface="+mj-ea"/>
                        </a:rPr>
                        <a:t>1</a:t>
                      </a:r>
                      <a:r>
                        <a:rPr kumimoji="0" lang="en-US" altLang="zh-CN" sz="1600" u="none" strike="noStrike" cap="none" normalizeH="0" baseline="0" dirty="0" smtClean="0">
                          <a:ln>
                            <a:noFill/>
                          </a:ln>
                          <a:solidFill>
                            <a:schemeClr val="tx2">
                              <a:lumMod val="50000"/>
                            </a:schemeClr>
                          </a:solidFill>
                          <a:effectLst/>
                          <a:latin typeface="+mj-ea"/>
                          <a:ea typeface="+mj-ea"/>
                        </a:rPr>
                        <a:t> </a:t>
                      </a:r>
                      <a:endParaRPr kumimoji="0" lang="en-US" altLang="zh-CN" sz="1600" b="0" i="0" u="none" strike="noStrike" cap="none" normalizeH="0" baseline="0" dirty="0" smtClean="0">
                        <a:ln>
                          <a:noFill/>
                        </a:ln>
                        <a:solidFill>
                          <a:schemeClr val="tx2">
                            <a:lumMod val="50000"/>
                          </a:schemeClr>
                        </a:solidFill>
                        <a:effectLst/>
                        <a:latin typeface="+mj-ea"/>
                        <a:ea typeface="+mj-ea"/>
                      </a:endParaRPr>
                    </a:p>
                  </a:txBody>
                  <a:tcPr anchor="ctr" horzOverflow="overflow">
                    <a:solidFill>
                      <a:schemeClr val="accent4">
                        <a:lumMod val="20000"/>
                        <a:lumOff val="80000"/>
                      </a:schemeClr>
                    </a:solid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600" u="none" strike="noStrike" cap="none" normalizeH="0" baseline="0" dirty="0" smtClean="0">
                          <a:ln>
                            <a:noFill/>
                          </a:ln>
                          <a:solidFill>
                            <a:schemeClr val="tx2">
                              <a:lumMod val="50000"/>
                            </a:schemeClr>
                          </a:solidFill>
                          <a:effectLst/>
                          <a:latin typeface="+mj-ea"/>
                          <a:ea typeface="+mj-ea"/>
                        </a:rPr>
                        <a:t>0 </a:t>
                      </a:r>
                      <a:endParaRPr kumimoji="0" lang="en-US" altLang="zh-CN" sz="1600" b="0" i="0" u="none" strike="noStrike" cap="none" normalizeH="0" baseline="0" dirty="0" smtClean="0">
                        <a:ln>
                          <a:noFill/>
                        </a:ln>
                        <a:solidFill>
                          <a:schemeClr val="tx2">
                            <a:lumMod val="50000"/>
                          </a:schemeClr>
                        </a:solidFill>
                        <a:effectLst/>
                        <a:latin typeface="+mj-ea"/>
                        <a:ea typeface="+mj-ea"/>
                      </a:endParaRPr>
                    </a:p>
                  </a:txBody>
                  <a:tcPr anchor="ctr" horzOverflow="overflow">
                    <a:solidFill>
                      <a:schemeClr val="bg1"/>
                    </a:solid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600" u="none" strike="noStrike" cap="none" normalizeH="0" baseline="0" dirty="0" smtClean="0">
                          <a:ln>
                            <a:noFill/>
                          </a:ln>
                          <a:solidFill>
                            <a:schemeClr val="tx2">
                              <a:lumMod val="50000"/>
                            </a:schemeClr>
                          </a:solidFill>
                          <a:effectLst/>
                          <a:latin typeface="+mj-ea"/>
                          <a:ea typeface="+mj-ea"/>
                        </a:rPr>
                        <a:t>0 </a:t>
                      </a:r>
                      <a:endParaRPr kumimoji="0" lang="en-US" altLang="zh-CN" sz="1600" b="0" i="0" u="none" strike="noStrike" cap="none" normalizeH="0" baseline="0" dirty="0" smtClean="0">
                        <a:ln>
                          <a:noFill/>
                        </a:ln>
                        <a:solidFill>
                          <a:schemeClr val="tx2">
                            <a:lumMod val="50000"/>
                          </a:schemeClr>
                        </a:solidFill>
                        <a:effectLst/>
                        <a:latin typeface="+mj-ea"/>
                        <a:ea typeface="+mj-ea"/>
                      </a:endParaRPr>
                    </a:p>
                  </a:txBody>
                  <a:tcPr anchor="ctr" horzOverflow="overflow">
                    <a:solidFill>
                      <a:schemeClr val="bg1"/>
                    </a:solid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600" u="none" strike="noStrike" cap="none" normalizeH="0" baseline="0" dirty="0" smtClean="0">
                          <a:ln>
                            <a:noFill/>
                          </a:ln>
                          <a:solidFill>
                            <a:schemeClr val="tx2">
                              <a:lumMod val="50000"/>
                            </a:schemeClr>
                          </a:solidFill>
                          <a:effectLst/>
                          <a:latin typeface="+mj-ea"/>
                          <a:ea typeface="+mj-ea"/>
                        </a:rPr>
                        <a:t>1 </a:t>
                      </a:r>
                      <a:endParaRPr kumimoji="0" lang="en-US" altLang="zh-CN" sz="1600" b="0" i="0" u="none" strike="noStrike" cap="none" normalizeH="0" baseline="0" dirty="0" smtClean="0">
                        <a:ln>
                          <a:noFill/>
                        </a:ln>
                        <a:solidFill>
                          <a:schemeClr val="tx2">
                            <a:lumMod val="50000"/>
                          </a:schemeClr>
                        </a:solidFill>
                        <a:effectLst/>
                        <a:latin typeface="+mj-ea"/>
                        <a:ea typeface="+mj-ea"/>
                      </a:endParaRPr>
                    </a:p>
                  </a:txBody>
                  <a:tcPr anchor="ctr" horzOverflow="overflow">
                    <a:solidFill>
                      <a:schemeClr val="bg1"/>
                    </a:solid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600" u="none" strike="noStrike" cap="none" normalizeH="0" baseline="0" dirty="0" smtClean="0">
                          <a:ln>
                            <a:noFill/>
                          </a:ln>
                          <a:solidFill>
                            <a:schemeClr val="accent2">
                              <a:lumMod val="75000"/>
                            </a:schemeClr>
                          </a:solidFill>
                          <a:effectLst/>
                          <a:latin typeface="+mj-ea"/>
                          <a:ea typeface="+mj-ea"/>
                        </a:rPr>
                        <a:t>5 </a:t>
                      </a:r>
                      <a:endParaRPr kumimoji="0" lang="en-US" altLang="zh-CN" sz="1600" b="0" i="0" u="none" strike="noStrike" cap="none" normalizeH="0" baseline="0" dirty="0" smtClean="0">
                        <a:ln>
                          <a:noFill/>
                        </a:ln>
                        <a:solidFill>
                          <a:schemeClr val="accent2">
                            <a:lumMod val="75000"/>
                          </a:schemeClr>
                        </a:solidFill>
                        <a:effectLst/>
                        <a:latin typeface="+mj-ea"/>
                        <a:ea typeface="+mj-ea"/>
                      </a:endParaRPr>
                    </a:p>
                  </a:txBody>
                  <a:tcPr anchor="ctr" horzOverflow="overflow">
                    <a:solidFill>
                      <a:schemeClr val="accent4">
                        <a:lumMod val="20000"/>
                        <a:lumOff val="80000"/>
                      </a:schemeClr>
                    </a:solid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600" u="none" strike="noStrike" cap="none" normalizeH="0" baseline="0" dirty="0" smtClean="0">
                          <a:ln>
                            <a:noFill/>
                          </a:ln>
                          <a:solidFill>
                            <a:schemeClr val="tx2">
                              <a:lumMod val="50000"/>
                            </a:schemeClr>
                          </a:solidFill>
                          <a:effectLst/>
                          <a:latin typeface="+mj-ea"/>
                          <a:ea typeface="+mj-ea"/>
                        </a:rPr>
                        <a:t>0 </a:t>
                      </a:r>
                      <a:endParaRPr kumimoji="0" lang="en-US" altLang="zh-CN" sz="1600" b="0" i="0" u="none" strike="noStrike" cap="none" normalizeH="0" baseline="0" dirty="0" smtClean="0">
                        <a:ln>
                          <a:noFill/>
                        </a:ln>
                        <a:solidFill>
                          <a:schemeClr val="tx2">
                            <a:lumMod val="50000"/>
                          </a:schemeClr>
                        </a:solidFill>
                        <a:effectLst/>
                        <a:latin typeface="+mj-ea"/>
                        <a:ea typeface="+mj-ea"/>
                      </a:endParaRPr>
                    </a:p>
                  </a:txBody>
                  <a:tcPr anchor="ctr" horzOverflow="overflow">
                    <a:solidFill>
                      <a:schemeClr val="bg1"/>
                    </a:solid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600" u="none" strike="noStrike" cap="none" normalizeH="0" baseline="0" dirty="0" smtClean="0">
                          <a:ln>
                            <a:noFill/>
                          </a:ln>
                          <a:solidFill>
                            <a:schemeClr val="tx2">
                              <a:lumMod val="50000"/>
                            </a:schemeClr>
                          </a:solidFill>
                          <a:effectLst/>
                          <a:latin typeface="+mj-ea"/>
                          <a:ea typeface="+mj-ea"/>
                        </a:rPr>
                        <a:t>0 </a:t>
                      </a:r>
                      <a:endParaRPr kumimoji="0" lang="en-US" altLang="zh-CN" sz="1600" b="0" i="0" u="none" strike="noStrike" cap="none" normalizeH="0" baseline="0" dirty="0" smtClean="0">
                        <a:ln>
                          <a:noFill/>
                        </a:ln>
                        <a:solidFill>
                          <a:schemeClr val="tx2">
                            <a:lumMod val="50000"/>
                          </a:schemeClr>
                        </a:solidFill>
                        <a:effectLst/>
                        <a:latin typeface="+mj-ea"/>
                        <a:ea typeface="+mj-ea"/>
                      </a:endParaRPr>
                    </a:p>
                  </a:txBody>
                  <a:tcPr anchor="ctr" horzOverflow="overflow">
                    <a:solidFill>
                      <a:schemeClr val="bg1"/>
                    </a:solid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600" u="none" strike="noStrike" cap="none" normalizeH="0" baseline="0" dirty="0" smtClean="0">
                          <a:ln>
                            <a:noFill/>
                          </a:ln>
                          <a:solidFill>
                            <a:schemeClr val="tx2">
                              <a:lumMod val="50000"/>
                            </a:schemeClr>
                          </a:solidFill>
                          <a:effectLst/>
                          <a:latin typeface="+mj-ea"/>
                          <a:ea typeface="+mj-ea"/>
                        </a:rPr>
                        <a:t>0 </a:t>
                      </a:r>
                      <a:endParaRPr kumimoji="0" lang="en-US" altLang="zh-CN" sz="1600" b="0" i="0" u="none" strike="noStrike" cap="none" normalizeH="0" baseline="0" dirty="0" smtClean="0">
                        <a:ln>
                          <a:noFill/>
                        </a:ln>
                        <a:solidFill>
                          <a:schemeClr val="tx2">
                            <a:lumMod val="50000"/>
                          </a:schemeClr>
                        </a:solidFill>
                        <a:effectLst/>
                        <a:latin typeface="+mj-ea"/>
                        <a:ea typeface="+mj-ea"/>
                      </a:endParaRPr>
                    </a:p>
                  </a:txBody>
                  <a:tcPr anchor="ctr" horzOverflow="overflow">
                    <a:solidFill>
                      <a:schemeClr val="bg1"/>
                    </a:solidFill>
                  </a:tcPr>
                </a:tc>
              </a:tr>
              <a:tr h="381000">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600" u="none" strike="noStrike" cap="none" normalizeH="0" baseline="0" dirty="0" smtClean="0">
                          <a:ln>
                            <a:noFill/>
                          </a:ln>
                          <a:solidFill>
                            <a:schemeClr val="accent2">
                              <a:lumMod val="75000"/>
                            </a:schemeClr>
                          </a:solidFill>
                          <a:effectLst/>
                          <a:latin typeface="+mj-ea"/>
                          <a:ea typeface="+mj-ea"/>
                        </a:rPr>
                        <a:t>2 </a:t>
                      </a:r>
                      <a:endParaRPr kumimoji="0" lang="en-US" altLang="zh-CN" sz="1600" b="0" i="0" u="none" strike="noStrike" cap="none" normalizeH="0" baseline="0" dirty="0" smtClean="0">
                        <a:ln>
                          <a:noFill/>
                        </a:ln>
                        <a:solidFill>
                          <a:schemeClr val="accent2">
                            <a:lumMod val="75000"/>
                          </a:schemeClr>
                        </a:solidFill>
                        <a:effectLst/>
                        <a:latin typeface="+mj-ea"/>
                        <a:ea typeface="+mj-ea"/>
                      </a:endParaRPr>
                    </a:p>
                  </a:txBody>
                  <a:tcPr anchor="ctr" horzOverflow="overflow">
                    <a:solidFill>
                      <a:schemeClr val="accent4">
                        <a:lumMod val="20000"/>
                        <a:lumOff val="80000"/>
                      </a:schemeClr>
                    </a:solid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600" u="none" strike="noStrike" cap="none" normalizeH="0" baseline="0" dirty="0" smtClean="0">
                          <a:ln>
                            <a:noFill/>
                          </a:ln>
                          <a:solidFill>
                            <a:schemeClr val="tx2">
                              <a:lumMod val="50000"/>
                            </a:schemeClr>
                          </a:solidFill>
                          <a:effectLst/>
                          <a:latin typeface="+mj-ea"/>
                          <a:ea typeface="+mj-ea"/>
                        </a:rPr>
                        <a:t>0 </a:t>
                      </a:r>
                      <a:endParaRPr kumimoji="0" lang="en-US" altLang="zh-CN" sz="1600" b="0" i="0" u="none" strike="noStrike" cap="none" normalizeH="0" baseline="0" dirty="0" smtClean="0">
                        <a:ln>
                          <a:noFill/>
                        </a:ln>
                        <a:solidFill>
                          <a:schemeClr val="tx2">
                            <a:lumMod val="50000"/>
                          </a:schemeClr>
                        </a:solidFill>
                        <a:effectLst/>
                        <a:latin typeface="+mj-ea"/>
                        <a:ea typeface="+mj-ea"/>
                      </a:endParaRPr>
                    </a:p>
                  </a:txBody>
                  <a:tcPr anchor="ctr" horzOverflow="overflow">
                    <a:solidFill>
                      <a:schemeClr val="bg1"/>
                    </a:solid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600" u="none" strike="noStrike" cap="none" normalizeH="0" baseline="0" dirty="0" smtClean="0">
                          <a:ln>
                            <a:noFill/>
                          </a:ln>
                          <a:solidFill>
                            <a:schemeClr val="tx2">
                              <a:lumMod val="50000"/>
                            </a:schemeClr>
                          </a:solidFill>
                          <a:effectLst/>
                          <a:latin typeface="+mj-ea"/>
                          <a:ea typeface="+mj-ea"/>
                        </a:rPr>
                        <a:t>1 </a:t>
                      </a:r>
                      <a:endParaRPr kumimoji="0" lang="en-US" altLang="zh-CN" sz="1600" b="0" i="0" u="none" strike="noStrike" cap="none" normalizeH="0" baseline="0" dirty="0" smtClean="0">
                        <a:ln>
                          <a:noFill/>
                        </a:ln>
                        <a:solidFill>
                          <a:schemeClr val="tx2">
                            <a:lumMod val="50000"/>
                          </a:schemeClr>
                        </a:solidFill>
                        <a:effectLst/>
                        <a:latin typeface="+mj-ea"/>
                        <a:ea typeface="+mj-ea"/>
                      </a:endParaRPr>
                    </a:p>
                  </a:txBody>
                  <a:tcPr anchor="ctr" horzOverflow="overflow">
                    <a:solidFill>
                      <a:schemeClr val="bg1"/>
                    </a:solid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600" u="none" strike="noStrike" cap="none" normalizeH="0" baseline="0" dirty="0" smtClean="0">
                          <a:ln>
                            <a:noFill/>
                          </a:ln>
                          <a:solidFill>
                            <a:schemeClr val="tx2">
                              <a:lumMod val="50000"/>
                            </a:schemeClr>
                          </a:solidFill>
                          <a:effectLst/>
                          <a:latin typeface="+mj-ea"/>
                          <a:ea typeface="+mj-ea"/>
                        </a:rPr>
                        <a:t>1 </a:t>
                      </a:r>
                      <a:endParaRPr kumimoji="0" lang="en-US" altLang="zh-CN" sz="1600" b="0" i="0" u="none" strike="noStrike" cap="none" normalizeH="0" baseline="0" dirty="0" smtClean="0">
                        <a:ln>
                          <a:noFill/>
                        </a:ln>
                        <a:solidFill>
                          <a:schemeClr val="tx2">
                            <a:lumMod val="50000"/>
                          </a:schemeClr>
                        </a:solidFill>
                        <a:effectLst/>
                        <a:latin typeface="+mj-ea"/>
                        <a:ea typeface="+mj-ea"/>
                      </a:endParaRPr>
                    </a:p>
                  </a:txBody>
                  <a:tcPr anchor="ctr" horzOverflow="overflow">
                    <a:solidFill>
                      <a:schemeClr val="bg1"/>
                    </a:solid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600" u="none" strike="noStrike" cap="none" normalizeH="0" baseline="0" dirty="0" smtClean="0">
                          <a:ln>
                            <a:noFill/>
                          </a:ln>
                          <a:solidFill>
                            <a:schemeClr val="accent2">
                              <a:lumMod val="75000"/>
                            </a:schemeClr>
                          </a:solidFill>
                          <a:effectLst/>
                          <a:latin typeface="+mj-ea"/>
                          <a:ea typeface="+mj-ea"/>
                        </a:rPr>
                        <a:t>6 </a:t>
                      </a:r>
                      <a:endParaRPr kumimoji="0" lang="en-US" altLang="zh-CN" sz="1600" b="0" i="0" u="none" strike="noStrike" cap="none" normalizeH="0" baseline="0" dirty="0" smtClean="0">
                        <a:ln>
                          <a:noFill/>
                        </a:ln>
                        <a:solidFill>
                          <a:schemeClr val="accent2">
                            <a:lumMod val="75000"/>
                          </a:schemeClr>
                        </a:solidFill>
                        <a:effectLst/>
                        <a:latin typeface="+mj-ea"/>
                        <a:ea typeface="+mj-ea"/>
                      </a:endParaRPr>
                    </a:p>
                  </a:txBody>
                  <a:tcPr anchor="ctr" horzOverflow="overflow">
                    <a:solidFill>
                      <a:schemeClr val="accent4">
                        <a:lumMod val="20000"/>
                        <a:lumOff val="80000"/>
                      </a:schemeClr>
                    </a:solid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600" u="none" strike="noStrike" cap="none" normalizeH="0" baseline="0" dirty="0" smtClean="0">
                          <a:ln>
                            <a:noFill/>
                          </a:ln>
                          <a:solidFill>
                            <a:schemeClr val="tx2">
                              <a:lumMod val="50000"/>
                            </a:schemeClr>
                          </a:solidFill>
                          <a:effectLst/>
                          <a:latin typeface="+mj-ea"/>
                          <a:ea typeface="+mj-ea"/>
                        </a:rPr>
                        <a:t>0 </a:t>
                      </a:r>
                      <a:endParaRPr kumimoji="0" lang="en-US" altLang="zh-CN" sz="1600" b="0" i="0" u="none" strike="noStrike" cap="none" normalizeH="0" baseline="0" dirty="0" smtClean="0">
                        <a:ln>
                          <a:noFill/>
                        </a:ln>
                        <a:solidFill>
                          <a:schemeClr val="tx2">
                            <a:lumMod val="50000"/>
                          </a:schemeClr>
                        </a:solidFill>
                        <a:effectLst/>
                        <a:latin typeface="+mj-ea"/>
                        <a:ea typeface="+mj-ea"/>
                      </a:endParaRPr>
                    </a:p>
                  </a:txBody>
                  <a:tcPr anchor="ctr" horzOverflow="overflow">
                    <a:solidFill>
                      <a:schemeClr val="bg1"/>
                    </a:solid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600" u="none" strike="noStrike" cap="none" normalizeH="0" baseline="0" dirty="0" smtClean="0">
                          <a:ln>
                            <a:noFill/>
                          </a:ln>
                          <a:solidFill>
                            <a:schemeClr val="tx2">
                              <a:lumMod val="50000"/>
                            </a:schemeClr>
                          </a:solidFill>
                          <a:effectLst/>
                          <a:latin typeface="+mj-ea"/>
                          <a:ea typeface="+mj-ea"/>
                        </a:rPr>
                        <a:t>1 </a:t>
                      </a:r>
                      <a:endParaRPr kumimoji="0" lang="en-US" altLang="zh-CN" sz="1600" b="0" i="0" u="none" strike="noStrike" cap="none" normalizeH="0" baseline="0" dirty="0" smtClean="0">
                        <a:ln>
                          <a:noFill/>
                        </a:ln>
                        <a:solidFill>
                          <a:schemeClr val="tx2">
                            <a:lumMod val="50000"/>
                          </a:schemeClr>
                        </a:solidFill>
                        <a:effectLst/>
                        <a:latin typeface="+mj-ea"/>
                        <a:ea typeface="+mj-ea"/>
                      </a:endParaRPr>
                    </a:p>
                  </a:txBody>
                  <a:tcPr anchor="ctr" horzOverflow="overflow">
                    <a:solidFill>
                      <a:schemeClr val="bg1"/>
                    </a:solid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600" u="none" strike="noStrike" cap="none" normalizeH="0" baseline="0" dirty="0" smtClean="0">
                          <a:ln>
                            <a:noFill/>
                          </a:ln>
                          <a:solidFill>
                            <a:schemeClr val="tx2">
                              <a:lumMod val="50000"/>
                            </a:schemeClr>
                          </a:solidFill>
                          <a:effectLst/>
                          <a:latin typeface="+mj-ea"/>
                          <a:ea typeface="+mj-ea"/>
                        </a:rPr>
                        <a:t>0 </a:t>
                      </a:r>
                      <a:endParaRPr kumimoji="0" lang="en-US" altLang="zh-CN" sz="1600" b="0" i="0" u="none" strike="noStrike" cap="none" normalizeH="0" baseline="0" dirty="0" smtClean="0">
                        <a:ln>
                          <a:noFill/>
                        </a:ln>
                        <a:solidFill>
                          <a:schemeClr val="tx2">
                            <a:lumMod val="50000"/>
                          </a:schemeClr>
                        </a:solidFill>
                        <a:effectLst/>
                        <a:latin typeface="+mj-ea"/>
                        <a:ea typeface="+mj-ea"/>
                      </a:endParaRPr>
                    </a:p>
                  </a:txBody>
                  <a:tcPr anchor="ctr" horzOverflow="overflow">
                    <a:solidFill>
                      <a:schemeClr val="bg1"/>
                    </a:solidFill>
                  </a:tcPr>
                </a:tc>
              </a:tr>
              <a:tr h="363538">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600" u="none" strike="noStrike" cap="none" normalizeH="0" baseline="0" dirty="0" smtClean="0">
                          <a:ln>
                            <a:noFill/>
                          </a:ln>
                          <a:solidFill>
                            <a:schemeClr val="accent2">
                              <a:lumMod val="75000"/>
                            </a:schemeClr>
                          </a:solidFill>
                          <a:effectLst/>
                          <a:latin typeface="+mj-ea"/>
                          <a:ea typeface="+mj-ea"/>
                        </a:rPr>
                        <a:t>3</a:t>
                      </a:r>
                      <a:r>
                        <a:rPr kumimoji="0" lang="en-US" altLang="zh-CN" sz="1600" u="none" strike="noStrike" cap="none" normalizeH="0" baseline="0" dirty="0" smtClean="0">
                          <a:ln>
                            <a:noFill/>
                          </a:ln>
                          <a:solidFill>
                            <a:schemeClr val="tx2">
                              <a:lumMod val="50000"/>
                            </a:schemeClr>
                          </a:solidFill>
                          <a:effectLst/>
                          <a:latin typeface="+mj-ea"/>
                          <a:ea typeface="+mj-ea"/>
                        </a:rPr>
                        <a:t> </a:t>
                      </a:r>
                      <a:endParaRPr kumimoji="0" lang="en-US" altLang="zh-CN" sz="1600" b="0" i="0" u="none" strike="noStrike" cap="none" normalizeH="0" baseline="0" dirty="0" smtClean="0">
                        <a:ln>
                          <a:noFill/>
                        </a:ln>
                        <a:solidFill>
                          <a:schemeClr val="tx2">
                            <a:lumMod val="50000"/>
                          </a:schemeClr>
                        </a:solidFill>
                        <a:effectLst/>
                        <a:latin typeface="+mj-ea"/>
                        <a:ea typeface="+mj-ea"/>
                      </a:endParaRPr>
                    </a:p>
                  </a:txBody>
                  <a:tcPr anchor="ctr" horzOverflow="overflow">
                    <a:solidFill>
                      <a:schemeClr val="accent4">
                        <a:lumMod val="20000"/>
                        <a:lumOff val="80000"/>
                      </a:schemeClr>
                    </a:solid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600" u="none" strike="noStrike" cap="none" normalizeH="0" baseline="0" dirty="0" smtClean="0">
                          <a:ln>
                            <a:noFill/>
                          </a:ln>
                          <a:solidFill>
                            <a:schemeClr val="tx2">
                              <a:lumMod val="50000"/>
                            </a:schemeClr>
                          </a:solidFill>
                          <a:effectLst/>
                          <a:latin typeface="+mj-ea"/>
                          <a:ea typeface="+mj-ea"/>
                        </a:rPr>
                        <a:t>1 </a:t>
                      </a:r>
                      <a:endParaRPr kumimoji="0" lang="en-US" altLang="zh-CN" sz="1600" b="0" i="0" u="none" strike="noStrike" cap="none" normalizeH="0" baseline="0" dirty="0" smtClean="0">
                        <a:ln>
                          <a:noFill/>
                        </a:ln>
                        <a:solidFill>
                          <a:schemeClr val="tx2">
                            <a:lumMod val="50000"/>
                          </a:schemeClr>
                        </a:solidFill>
                        <a:effectLst/>
                        <a:latin typeface="+mj-ea"/>
                        <a:ea typeface="+mj-ea"/>
                      </a:endParaRPr>
                    </a:p>
                  </a:txBody>
                  <a:tcPr anchor="ctr" horzOverflow="overflow">
                    <a:solidFill>
                      <a:schemeClr val="bg1"/>
                    </a:solid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600" u="none" strike="noStrike" cap="none" normalizeH="0" baseline="0" dirty="0" smtClean="0">
                          <a:ln>
                            <a:noFill/>
                          </a:ln>
                          <a:solidFill>
                            <a:schemeClr val="tx2">
                              <a:lumMod val="50000"/>
                            </a:schemeClr>
                          </a:solidFill>
                          <a:effectLst/>
                          <a:latin typeface="+mj-ea"/>
                          <a:ea typeface="+mj-ea"/>
                        </a:rPr>
                        <a:t>1 </a:t>
                      </a:r>
                      <a:endParaRPr kumimoji="0" lang="en-US" altLang="zh-CN" sz="1600" b="0" i="0" u="none" strike="noStrike" cap="none" normalizeH="0" baseline="0" dirty="0" smtClean="0">
                        <a:ln>
                          <a:noFill/>
                        </a:ln>
                        <a:solidFill>
                          <a:schemeClr val="tx2">
                            <a:lumMod val="50000"/>
                          </a:schemeClr>
                        </a:solidFill>
                        <a:effectLst/>
                        <a:latin typeface="+mj-ea"/>
                        <a:ea typeface="+mj-ea"/>
                      </a:endParaRPr>
                    </a:p>
                  </a:txBody>
                  <a:tcPr anchor="ctr" horzOverflow="overflow">
                    <a:solidFill>
                      <a:schemeClr val="bg1"/>
                    </a:solid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600" u="none" strike="noStrike" cap="none" normalizeH="0" baseline="0" dirty="0" smtClean="0">
                          <a:ln>
                            <a:noFill/>
                          </a:ln>
                          <a:solidFill>
                            <a:schemeClr val="tx2">
                              <a:lumMod val="50000"/>
                            </a:schemeClr>
                          </a:solidFill>
                          <a:effectLst/>
                          <a:latin typeface="+mj-ea"/>
                          <a:ea typeface="+mj-ea"/>
                        </a:rPr>
                        <a:t>1 </a:t>
                      </a:r>
                      <a:endParaRPr kumimoji="0" lang="en-US" altLang="zh-CN" sz="1600" b="0" i="0" u="none" strike="noStrike" cap="none" normalizeH="0" baseline="0" dirty="0" smtClean="0">
                        <a:ln>
                          <a:noFill/>
                        </a:ln>
                        <a:solidFill>
                          <a:schemeClr val="tx2">
                            <a:lumMod val="50000"/>
                          </a:schemeClr>
                        </a:solidFill>
                        <a:effectLst/>
                        <a:latin typeface="+mj-ea"/>
                        <a:ea typeface="+mj-ea"/>
                      </a:endParaRPr>
                    </a:p>
                  </a:txBody>
                  <a:tcPr anchor="ctr" horzOverflow="overflow">
                    <a:solidFill>
                      <a:schemeClr val="bg1"/>
                    </a:solid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600" u="none" strike="noStrike" cap="none" normalizeH="0" baseline="0" dirty="0" smtClean="0">
                          <a:ln>
                            <a:noFill/>
                          </a:ln>
                          <a:solidFill>
                            <a:schemeClr val="accent2">
                              <a:lumMod val="75000"/>
                            </a:schemeClr>
                          </a:solidFill>
                          <a:effectLst/>
                          <a:latin typeface="+mj-ea"/>
                          <a:ea typeface="+mj-ea"/>
                        </a:rPr>
                        <a:t>7 </a:t>
                      </a:r>
                      <a:endParaRPr kumimoji="0" lang="en-US" altLang="zh-CN" sz="1600" b="0" i="0" u="none" strike="noStrike" cap="none" normalizeH="0" baseline="0" dirty="0" smtClean="0">
                        <a:ln>
                          <a:noFill/>
                        </a:ln>
                        <a:solidFill>
                          <a:schemeClr val="accent2">
                            <a:lumMod val="75000"/>
                          </a:schemeClr>
                        </a:solidFill>
                        <a:effectLst/>
                        <a:latin typeface="+mj-ea"/>
                        <a:ea typeface="+mj-ea"/>
                      </a:endParaRPr>
                    </a:p>
                  </a:txBody>
                  <a:tcPr anchor="ctr" horzOverflow="overflow">
                    <a:solidFill>
                      <a:schemeClr val="accent4">
                        <a:lumMod val="20000"/>
                        <a:lumOff val="80000"/>
                      </a:schemeClr>
                    </a:solid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600" u="none" strike="noStrike" cap="none" normalizeH="0" baseline="0" dirty="0" smtClean="0">
                          <a:ln>
                            <a:noFill/>
                          </a:ln>
                          <a:solidFill>
                            <a:schemeClr val="tx2">
                              <a:lumMod val="50000"/>
                            </a:schemeClr>
                          </a:solidFill>
                          <a:effectLst/>
                          <a:latin typeface="+mj-ea"/>
                          <a:ea typeface="+mj-ea"/>
                        </a:rPr>
                        <a:t>1 </a:t>
                      </a:r>
                      <a:endParaRPr kumimoji="0" lang="en-US" altLang="zh-CN" sz="1600" b="0" i="0" u="none" strike="noStrike" cap="none" normalizeH="0" baseline="0" dirty="0" smtClean="0">
                        <a:ln>
                          <a:noFill/>
                        </a:ln>
                        <a:solidFill>
                          <a:schemeClr val="tx2">
                            <a:lumMod val="50000"/>
                          </a:schemeClr>
                        </a:solidFill>
                        <a:effectLst/>
                        <a:latin typeface="+mj-ea"/>
                        <a:ea typeface="+mj-ea"/>
                      </a:endParaRPr>
                    </a:p>
                  </a:txBody>
                  <a:tcPr anchor="ctr" horzOverflow="overflow">
                    <a:solidFill>
                      <a:schemeClr val="bg1"/>
                    </a:solid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600" u="none" strike="noStrike" cap="none" normalizeH="0" baseline="0" dirty="0" smtClean="0">
                          <a:ln>
                            <a:noFill/>
                          </a:ln>
                          <a:solidFill>
                            <a:schemeClr val="tx2">
                              <a:lumMod val="50000"/>
                            </a:schemeClr>
                          </a:solidFill>
                          <a:effectLst/>
                          <a:latin typeface="+mj-ea"/>
                          <a:ea typeface="+mj-ea"/>
                        </a:rPr>
                        <a:t>1 </a:t>
                      </a:r>
                      <a:endParaRPr kumimoji="0" lang="en-US" altLang="zh-CN" sz="1600" b="0" i="0" u="none" strike="noStrike" cap="none" normalizeH="0" baseline="0" dirty="0" smtClean="0">
                        <a:ln>
                          <a:noFill/>
                        </a:ln>
                        <a:solidFill>
                          <a:schemeClr val="tx2">
                            <a:lumMod val="50000"/>
                          </a:schemeClr>
                        </a:solidFill>
                        <a:effectLst/>
                        <a:latin typeface="+mj-ea"/>
                        <a:ea typeface="+mj-ea"/>
                      </a:endParaRPr>
                    </a:p>
                  </a:txBody>
                  <a:tcPr anchor="ctr" horzOverflow="overflow">
                    <a:solidFill>
                      <a:schemeClr val="bg1"/>
                    </a:solid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600" u="none" strike="noStrike" cap="none" normalizeH="0" baseline="0" dirty="0" smtClean="0">
                          <a:ln>
                            <a:noFill/>
                          </a:ln>
                          <a:solidFill>
                            <a:schemeClr val="tx2">
                              <a:lumMod val="50000"/>
                            </a:schemeClr>
                          </a:solidFill>
                          <a:effectLst/>
                          <a:latin typeface="+mj-ea"/>
                          <a:ea typeface="+mj-ea"/>
                        </a:rPr>
                        <a:t>0 </a:t>
                      </a:r>
                      <a:endParaRPr kumimoji="0" lang="en-US" altLang="zh-CN" sz="1600" b="0" i="0" u="none" strike="noStrike" cap="none" normalizeH="0" baseline="0" dirty="0" smtClean="0">
                        <a:ln>
                          <a:noFill/>
                        </a:ln>
                        <a:solidFill>
                          <a:schemeClr val="tx2">
                            <a:lumMod val="50000"/>
                          </a:schemeClr>
                        </a:solidFill>
                        <a:effectLst/>
                        <a:latin typeface="+mj-ea"/>
                        <a:ea typeface="+mj-ea"/>
                      </a:endParaRPr>
                    </a:p>
                  </a:txBody>
                  <a:tcPr anchor="ctr" horzOverflow="overflow">
                    <a:solidFill>
                      <a:schemeClr val="bg1"/>
                    </a:solidFill>
                  </a:tcPr>
                </a:tc>
              </a:tr>
              <a:tr h="365125">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600" u="none" strike="noStrike" cap="none" normalizeH="0" baseline="0" dirty="0" smtClean="0">
                          <a:ln>
                            <a:noFill/>
                          </a:ln>
                          <a:solidFill>
                            <a:schemeClr val="accent2">
                              <a:lumMod val="75000"/>
                            </a:schemeClr>
                          </a:solidFill>
                          <a:effectLst/>
                          <a:latin typeface="+mj-ea"/>
                          <a:ea typeface="+mj-ea"/>
                        </a:rPr>
                        <a:t>4</a:t>
                      </a:r>
                      <a:r>
                        <a:rPr kumimoji="0" lang="en-US" altLang="zh-CN" sz="1600" u="none" strike="noStrike" cap="none" normalizeH="0" baseline="0" dirty="0" smtClean="0">
                          <a:ln>
                            <a:noFill/>
                          </a:ln>
                          <a:solidFill>
                            <a:schemeClr val="tx2">
                              <a:lumMod val="50000"/>
                            </a:schemeClr>
                          </a:solidFill>
                          <a:effectLst/>
                          <a:latin typeface="+mj-ea"/>
                          <a:ea typeface="+mj-ea"/>
                        </a:rPr>
                        <a:t> </a:t>
                      </a:r>
                      <a:endParaRPr kumimoji="0" lang="en-US" altLang="zh-CN" sz="1600" b="0" i="0" u="none" strike="noStrike" cap="none" normalizeH="0" baseline="0" dirty="0" smtClean="0">
                        <a:ln>
                          <a:noFill/>
                        </a:ln>
                        <a:solidFill>
                          <a:schemeClr val="tx2">
                            <a:lumMod val="50000"/>
                          </a:schemeClr>
                        </a:solidFill>
                        <a:effectLst/>
                        <a:latin typeface="+mj-ea"/>
                        <a:ea typeface="+mj-ea"/>
                      </a:endParaRPr>
                    </a:p>
                  </a:txBody>
                  <a:tcPr anchor="ctr" horzOverflow="overflow">
                    <a:solidFill>
                      <a:schemeClr val="accent4">
                        <a:lumMod val="20000"/>
                        <a:lumOff val="80000"/>
                      </a:schemeClr>
                    </a:solid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600" u="none" strike="noStrike" cap="none" normalizeH="0" baseline="0" dirty="0" smtClean="0">
                          <a:ln>
                            <a:noFill/>
                          </a:ln>
                          <a:solidFill>
                            <a:schemeClr val="tx2">
                              <a:lumMod val="50000"/>
                            </a:schemeClr>
                          </a:solidFill>
                          <a:effectLst/>
                          <a:latin typeface="+mj-ea"/>
                          <a:ea typeface="+mj-ea"/>
                        </a:rPr>
                        <a:t>1 </a:t>
                      </a:r>
                      <a:endParaRPr kumimoji="0" lang="en-US" altLang="zh-CN" sz="1600" b="0" i="0" u="none" strike="noStrike" cap="none" normalizeH="0" baseline="0" dirty="0" smtClean="0">
                        <a:ln>
                          <a:noFill/>
                        </a:ln>
                        <a:solidFill>
                          <a:schemeClr val="tx2">
                            <a:lumMod val="50000"/>
                          </a:schemeClr>
                        </a:solidFill>
                        <a:effectLst/>
                        <a:latin typeface="+mj-ea"/>
                        <a:ea typeface="+mj-ea"/>
                      </a:endParaRPr>
                    </a:p>
                  </a:txBody>
                  <a:tcPr anchor="ctr" horzOverflow="overflow">
                    <a:solidFill>
                      <a:schemeClr val="bg1"/>
                    </a:solid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600" u="none" strike="noStrike" cap="none" normalizeH="0" baseline="0" dirty="0" smtClean="0">
                          <a:ln>
                            <a:noFill/>
                          </a:ln>
                          <a:solidFill>
                            <a:schemeClr val="tx2">
                              <a:lumMod val="50000"/>
                            </a:schemeClr>
                          </a:solidFill>
                          <a:effectLst/>
                          <a:latin typeface="+mj-ea"/>
                          <a:ea typeface="+mj-ea"/>
                        </a:rPr>
                        <a:t>0 </a:t>
                      </a:r>
                      <a:endParaRPr kumimoji="0" lang="en-US" altLang="zh-CN" sz="1600" b="0" i="0" u="none" strike="noStrike" cap="none" normalizeH="0" baseline="0" dirty="0" smtClean="0">
                        <a:ln>
                          <a:noFill/>
                        </a:ln>
                        <a:solidFill>
                          <a:schemeClr val="tx2">
                            <a:lumMod val="50000"/>
                          </a:schemeClr>
                        </a:solidFill>
                        <a:effectLst/>
                        <a:latin typeface="+mj-ea"/>
                        <a:ea typeface="+mj-ea"/>
                      </a:endParaRPr>
                    </a:p>
                  </a:txBody>
                  <a:tcPr anchor="b" horzOverflow="overflow">
                    <a:solidFill>
                      <a:schemeClr val="bg1"/>
                    </a:solid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600" u="none" strike="noStrike" cap="none" normalizeH="0" baseline="0" dirty="0" smtClean="0">
                          <a:ln>
                            <a:noFill/>
                          </a:ln>
                          <a:solidFill>
                            <a:schemeClr val="tx2">
                              <a:lumMod val="50000"/>
                            </a:schemeClr>
                          </a:solidFill>
                          <a:effectLst/>
                          <a:latin typeface="+mj-ea"/>
                          <a:ea typeface="+mj-ea"/>
                        </a:rPr>
                        <a:t>1 </a:t>
                      </a:r>
                      <a:endParaRPr kumimoji="0" lang="en-US" altLang="zh-CN" sz="1600" b="0" i="0" u="none" strike="noStrike" cap="none" normalizeH="0" baseline="0" dirty="0" smtClean="0">
                        <a:ln>
                          <a:noFill/>
                        </a:ln>
                        <a:solidFill>
                          <a:schemeClr val="tx2">
                            <a:lumMod val="50000"/>
                          </a:schemeClr>
                        </a:solidFill>
                        <a:effectLst/>
                        <a:latin typeface="+mj-ea"/>
                        <a:ea typeface="+mj-ea"/>
                      </a:endParaRPr>
                    </a:p>
                  </a:txBody>
                  <a:tcPr anchor="ctr" horzOverflow="overflow">
                    <a:solidFill>
                      <a:schemeClr val="bg1"/>
                    </a:solid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600" u="none" strike="noStrike" cap="none" normalizeH="0" baseline="0" dirty="0" smtClean="0">
                          <a:ln>
                            <a:noFill/>
                          </a:ln>
                          <a:solidFill>
                            <a:schemeClr val="accent2">
                              <a:lumMod val="75000"/>
                            </a:schemeClr>
                          </a:solidFill>
                          <a:effectLst/>
                          <a:latin typeface="+mj-ea"/>
                          <a:ea typeface="+mj-ea"/>
                        </a:rPr>
                        <a:t>8 </a:t>
                      </a:r>
                      <a:endParaRPr kumimoji="0" lang="en-US" altLang="zh-CN" sz="1600" b="0" i="0" u="none" strike="noStrike" cap="none" normalizeH="0" baseline="0" dirty="0" smtClean="0">
                        <a:ln>
                          <a:noFill/>
                        </a:ln>
                        <a:solidFill>
                          <a:schemeClr val="accent2">
                            <a:lumMod val="75000"/>
                          </a:schemeClr>
                        </a:solidFill>
                        <a:effectLst/>
                        <a:latin typeface="+mj-ea"/>
                        <a:ea typeface="+mj-ea"/>
                      </a:endParaRPr>
                    </a:p>
                  </a:txBody>
                  <a:tcPr anchor="ctr" horzOverflow="overflow">
                    <a:solidFill>
                      <a:schemeClr val="accent4">
                        <a:lumMod val="20000"/>
                        <a:lumOff val="80000"/>
                      </a:schemeClr>
                    </a:solid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600" u="none" strike="noStrike" cap="none" normalizeH="0" baseline="0" dirty="0" smtClean="0">
                          <a:ln>
                            <a:noFill/>
                          </a:ln>
                          <a:solidFill>
                            <a:schemeClr val="tx2">
                              <a:lumMod val="50000"/>
                            </a:schemeClr>
                          </a:solidFill>
                          <a:effectLst/>
                          <a:latin typeface="+mj-ea"/>
                          <a:ea typeface="+mj-ea"/>
                        </a:rPr>
                        <a:t>1 </a:t>
                      </a:r>
                      <a:endParaRPr kumimoji="0" lang="en-US" altLang="zh-CN" sz="1600" b="0" i="0" u="none" strike="noStrike" cap="none" normalizeH="0" baseline="0" dirty="0" smtClean="0">
                        <a:ln>
                          <a:noFill/>
                        </a:ln>
                        <a:solidFill>
                          <a:schemeClr val="tx2">
                            <a:lumMod val="50000"/>
                          </a:schemeClr>
                        </a:solidFill>
                        <a:effectLst/>
                        <a:latin typeface="+mj-ea"/>
                        <a:ea typeface="+mj-ea"/>
                      </a:endParaRPr>
                    </a:p>
                  </a:txBody>
                  <a:tcPr anchor="ctr" horzOverflow="overflow">
                    <a:solidFill>
                      <a:schemeClr val="bg1"/>
                    </a:solid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600" u="none" strike="noStrike" cap="none" normalizeH="0" baseline="0" dirty="0" smtClean="0">
                          <a:ln>
                            <a:noFill/>
                          </a:ln>
                          <a:solidFill>
                            <a:schemeClr val="tx2">
                              <a:lumMod val="50000"/>
                            </a:schemeClr>
                          </a:solidFill>
                          <a:effectLst/>
                          <a:latin typeface="+mj-ea"/>
                          <a:ea typeface="+mj-ea"/>
                        </a:rPr>
                        <a:t>0 </a:t>
                      </a:r>
                      <a:endParaRPr kumimoji="0" lang="en-US" altLang="zh-CN" sz="1600" b="0" i="0" u="none" strike="noStrike" cap="none" normalizeH="0" baseline="0" dirty="0" smtClean="0">
                        <a:ln>
                          <a:noFill/>
                        </a:ln>
                        <a:solidFill>
                          <a:schemeClr val="tx2">
                            <a:lumMod val="50000"/>
                          </a:schemeClr>
                        </a:solidFill>
                        <a:effectLst/>
                        <a:latin typeface="+mj-ea"/>
                        <a:ea typeface="+mj-ea"/>
                      </a:endParaRPr>
                    </a:p>
                  </a:txBody>
                  <a:tcPr anchor="ctr" horzOverflow="overflow">
                    <a:solidFill>
                      <a:schemeClr val="bg1"/>
                    </a:solid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600" u="none" strike="noStrike" cap="none" normalizeH="0" baseline="0" dirty="0" smtClean="0">
                          <a:ln>
                            <a:noFill/>
                          </a:ln>
                          <a:solidFill>
                            <a:schemeClr val="tx2">
                              <a:lumMod val="50000"/>
                            </a:schemeClr>
                          </a:solidFill>
                          <a:effectLst/>
                          <a:latin typeface="+mj-ea"/>
                          <a:ea typeface="+mj-ea"/>
                        </a:rPr>
                        <a:t>0 </a:t>
                      </a:r>
                      <a:endParaRPr kumimoji="0" lang="en-US" altLang="zh-CN" sz="1600" b="0" i="0" u="none" strike="noStrike" cap="none" normalizeH="0" baseline="0" dirty="0" smtClean="0">
                        <a:ln>
                          <a:noFill/>
                        </a:ln>
                        <a:solidFill>
                          <a:schemeClr val="tx2">
                            <a:lumMod val="50000"/>
                          </a:schemeClr>
                        </a:solidFill>
                        <a:effectLst/>
                        <a:latin typeface="+mj-ea"/>
                        <a:ea typeface="+mj-ea"/>
                      </a:endParaRPr>
                    </a:p>
                  </a:txBody>
                  <a:tcPr anchor="ctr" horzOverflow="overflow">
                    <a:solidFill>
                      <a:schemeClr val="bg1"/>
                    </a:solidFill>
                  </a:tcPr>
                </a:tc>
              </a:tr>
            </a:tbl>
          </a:graphicData>
        </a:graphic>
      </p:graphicFrame>
      <p:sp>
        <p:nvSpPr>
          <p:cNvPr id="38" name="矩形 37"/>
          <p:cNvSpPr/>
          <p:nvPr/>
        </p:nvSpPr>
        <p:spPr>
          <a:xfrm>
            <a:off x="913627" y="1947592"/>
            <a:ext cx="1849224" cy="315471"/>
          </a:xfrm>
          <a:prstGeom prst="rect">
            <a:avLst/>
          </a:prstGeom>
        </p:spPr>
        <p:txBody>
          <a:bodyPr wrap="none" lIns="68580" tIns="34290" rIns="68580" bIns="34290">
            <a:spAutoFit/>
          </a:bodyPr>
          <a:lstStyle/>
          <a:p>
            <a:pPr marL="214313" indent="-214313">
              <a:buFont typeface="Wingdings" pitchFamily="2" charset="2"/>
              <a:buChar char="u"/>
            </a:pPr>
            <a:r>
              <a:rPr lang="zh-CN" altLang="en-US" sz="1600" b="1" dirty="0" smtClean="0">
                <a:solidFill>
                  <a:schemeClr val="accent2">
                    <a:lumMod val="75000"/>
                  </a:schemeClr>
                </a:solidFill>
              </a:rPr>
              <a:t>立方体</a:t>
            </a:r>
            <a:r>
              <a:rPr lang="zh-CN" altLang="en-US" sz="1600" b="1" dirty="0">
                <a:solidFill>
                  <a:schemeClr val="accent2">
                    <a:lumMod val="75000"/>
                  </a:schemeClr>
                </a:solidFill>
              </a:rPr>
              <a:t>的顶点表 </a:t>
            </a:r>
          </a:p>
        </p:txBody>
      </p:sp>
      <p:grpSp>
        <p:nvGrpSpPr>
          <p:cNvPr id="5" name="组合 4"/>
          <p:cNvGrpSpPr/>
          <p:nvPr/>
        </p:nvGrpSpPr>
        <p:grpSpPr>
          <a:xfrm>
            <a:off x="6384246" y="2449520"/>
            <a:ext cx="1790957" cy="1759575"/>
            <a:chOff x="6451982" y="2297114"/>
            <a:chExt cx="1790957" cy="1759575"/>
          </a:xfrm>
        </p:grpSpPr>
        <p:pic>
          <p:nvPicPr>
            <p:cNvPr id="36" name="Picture 60" descr="mx_xk"/>
            <p:cNvPicPr>
              <a:picLocks noChangeAspect="1"/>
            </p:cNvPicPr>
            <p:nvPr/>
          </p:nvPicPr>
          <p:blipFill rotWithShape="1">
            <a:blip r:embed="rId3"/>
            <a:srcRect l="12212" b="10940"/>
            <a:stretch/>
          </p:blipFill>
          <p:spPr>
            <a:xfrm>
              <a:off x="6451982" y="2302867"/>
              <a:ext cx="1790957" cy="1453319"/>
            </a:xfrm>
            <a:prstGeom prst="rect">
              <a:avLst/>
            </a:prstGeom>
            <a:noFill/>
            <a:ln w="9525">
              <a:noFill/>
            </a:ln>
          </p:spPr>
        </p:pic>
        <p:sp>
          <p:nvSpPr>
            <p:cNvPr id="46" name="圆角矩形标注 45"/>
            <p:cNvSpPr/>
            <p:nvPr/>
          </p:nvSpPr>
          <p:spPr>
            <a:xfrm>
              <a:off x="6490887" y="2297114"/>
              <a:ext cx="1752052" cy="1759575"/>
            </a:xfrm>
            <a:prstGeom prst="wedgeRoundRectCallout">
              <a:avLst>
                <a:gd name="adj1" fmla="val -65598"/>
                <a:gd name="adj2" fmla="val -15837"/>
                <a:gd name="adj3" fmla="val 16667"/>
              </a:avLst>
            </a:prstGeom>
            <a:noFill/>
            <a:ln w="28575">
              <a:solidFill>
                <a:srgbClr val="5CC6D8"/>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TextBox 3"/>
            <p:cNvSpPr txBox="1"/>
            <p:nvPr/>
          </p:nvSpPr>
          <p:spPr>
            <a:xfrm>
              <a:off x="6722533" y="3779690"/>
              <a:ext cx="1415772" cy="276999"/>
            </a:xfrm>
            <a:prstGeom prst="rect">
              <a:avLst/>
            </a:prstGeom>
            <a:noFill/>
          </p:spPr>
          <p:txBody>
            <a:bodyPr wrap="none" rtlCol="0">
              <a:spAutoFit/>
            </a:bodyPr>
            <a:lstStyle/>
            <a:p>
              <a:r>
                <a:rPr lang="zh-CN" altLang="en-US" sz="1200" dirty="0">
                  <a:solidFill>
                    <a:schemeClr val="accent2">
                      <a:lumMod val="75000"/>
                    </a:schemeClr>
                  </a:solidFill>
                  <a:latin typeface="+mn-ea"/>
                </a:rPr>
                <a:t>立方体的线框模型</a:t>
              </a:r>
            </a:p>
          </p:txBody>
        </p:sp>
      </p:grpSp>
    </p:spTree>
    <p:extLst>
      <p:ext uri="{BB962C8B-B14F-4D97-AF65-F5344CB8AC3E}">
        <p14:creationId xmlns:p14="http://schemas.microsoft.com/office/powerpoint/2010/main" val="3020869258"/>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50"/>
                                        </p:tgtEl>
                                        <p:attrNameLst>
                                          <p:attrName>style.visibility</p:attrName>
                                        </p:attrNameLst>
                                      </p:cBhvr>
                                      <p:to>
                                        <p:strVal val="visible"/>
                                      </p:to>
                                    </p:set>
                                    <p:anim calcmode="lin" valueType="num">
                                      <p:cBhvr additive="base">
                                        <p:cTn id="7" dur="500" fill="hold"/>
                                        <p:tgtEl>
                                          <p:spTgt spid="50"/>
                                        </p:tgtEl>
                                        <p:attrNameLst>
                                          <p:attrName>ppt_x</p:attrName>
                                        </p:attrNameLst>
                                      </p:cBhvr>
                                      <p:tavLst>
                                        <p:tav tm="0">
                                          <p:val>
                                            <p:strVal val="0-#ppt_w/2"/>
                                          </p:val>
                                        </p:tav>
                                        <p:tav tm="100000">
                                          <p:val>
                                            <p:strVal val="#ppt_x"/>
                                          </p:val>
                                        </p:tav>
                                      </p:tavLst>
                                    </p:anim>
                                    <p:anim calcmode="lin" valueType="num">
                                      <p:cBhvr additive="base">
                                        <p:cTn id="8" dur="500" fill="hold"/>
                                        <p:tgtEl>
                                          <p:spTgt spid="5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grpId="0" nodeType="clickEffect">
                                  <p:stCondLst>
                                    <p:cond delay="0"/>
                                  </p:stCondLst>
                                  <p:childTnLst>
                                    <p:set>
                                      <p:cBhvr>
                                        <p:cTn id="12" dur="1" fill="hold">
                                          <p:stCondLst>
                                            <p:cond delay="0"/>
                                          </p:stCondLst>
                                        </p:cTn>
                                        <p:tgtEl>
                                          <p:spTgt spid="70"/>
                                        </p:tgtEl>
                                        <p:attrNameLst>
                                          <p:attrName>style.visibility</p:attrName>
                                        </p:attrNameLst>
                                      </p:cBhvr>
                                      <p:to>
                                        <p:strVal val="visible"/>
                                      </p:to>
                                    </p:set>
                                    <p:animEffect transition="in" filter="randombar(horizontal)">
                                      <p:cBhvr>
                                        <p:cTn id="13" dur="500"/>
                                        <p:tgtEl>
                                          <p:spTgt spid="70"/>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8"/>
                                        </p:tgtEl>
                                        <p:attrNameLst>
                                          <p:attrName>style.visibility</p:attrName>
                                        </p:attrNameLst>
                                      </p:cBhvr>
                                      <p:to>
                                        <p:strVal val="visible"/>
                                      </p:to>
                                    </p:set>
                                    <p:animEffect transition="in" filter="fade">
                                      <p:cBhvr>
                                        <p:cTn id="18" dur="500"/>
                                        <p:tgtEl>
                                          <p:spTgt spid="38"/>
                                        </p:tgtEl>
                                      </p:cBhvr>
                                    </p:animEffect>
                                  </p:childTnLst>
                                </p:cTn>
                              </p:par>
                              <p:par>
                                <p:cTn id="19" presetID="10" presetClass="entr" presetSubtype="0" fill="hold" nodeType="with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500"/>
                                        <p:tgtEl>
                                          <p:spTgt spid="5"/>
                                        </p:tgtEl>
                                      </p:cBhvr>
                                    </p:animEffect>
                                  </p:childTnLst>
                                </p:cTn>
                              </p:par>
                              <p:par>
                                <p:cTn id="22" presetID="22" presetClass="entr" presetSubtype="1" fill="hold" nodeType="withEffect">
                                  <p:stCondLst>
                                    <p:cond delay="0"/>
                                  </p:stCondLst>
                                  <p:childTnLst>
                                    <p:set>
                                      <p:cBhvr>
                                        <p:cTn id="23" dur="indefinite" fill="hold">
                                          <p:stCondLst>
                                            <p:cond delay="0"/>
                                          </p:stCondLst>
                                        </p:cTn>
                                        <p:tgtEl>
                                          <p:spTgt spid="35"/>
                                        </p:tgtEl>
                                        <p:attrNameLst>
                                          <p:attrName>style.visibility</p:attrName>
                                        </p:attrNameLst>
                                      </p:cBhvr>
                                      <p:to>
                                        <p:strVal val="visible"/>
                                      </p:to>
                                    </p:set>
                                    <p:animEffect transition="in" filter="wipe(up)">
                                      <p:cBhvr>
                                        <p:cTn id="24"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 grpId="0"/>
      <p:bldP spid="3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矩形 12"/>
          <p:cNvSpPr/>
          <p:nvPr/>
        </p:nvSpPr>
        <p:spPr>
          <a:xfrm>
            <a:off x="1380620" y="229309"/>
            <a:ext cx="4740780" cy="623248"/>
          </a:xfrm>
          <a:prstGeom prst="rect">
            <a:avLst/>
          </a:prstGeom>
        </p:spPr>
        <p:txBody>
          <a:bodyPr wrap="square" lIns="68580" tIns="34290" rIns="68580" bIns="34290">
            <a:spAutoFit/>
            <a:scene3d>
              <a:camera prst="orthographicFront"/>
              <a:lightRig rig="threePt" dir="t"/>
            </a:scene3d>
            <a:sp3d contourW="12700"/>
          </a:bodyPr>
          <a:lstStyle/>
          <a:p>
            <a:pPr lvl="0">
              <a:lnSpc>
                <a:spcPct val="120000"/>
              </a:lnSpc>
            </a:pPr>
            <a:r>
              <a:rPr lang="en-US" altLang="zh-CN" sz="3000" b="1" dirty="0" smtClean="0">
                <a:solidFill>
                  <a:schemeClr val="accent1"/>
                </a:solidFill>
                <a:latin typeface="+mj-ea"/>
                <a:ea typeface="+mj-ea"/>
              </a:rPr>
              <a:t>4.1.2</a:t>
            </a:r>
            <a:r>
              <a:rPr lang="zh-CN" altLang="en-US" sz="3000" b="1" dirty="0">
                <a:solidFill>
                  <a:schemeClr val="accent1"/>
                </a:solidFill>
                <a:latin typeface="+mj-ea"/>
                <a:ea typeface="+mj-ea"/>
              </a:rPr>
              <a:t>线框建模的数据结构 </a:t>
            </a:r>
            <a:r>
              <a:rPr lang="en-US" altLang="zh-CN" sz="3000" b="1" dirty="0">
                <a:solidFill>
                  <a:schemeClr val="accent1"/>
                </a:solidFill>
                <a:latin typeface="+mj-ea"/>
                <a:ea typeface="+mj-ea"/>
              </a:rPr>
              <a:t>  </a:t>
            </a:r>
          </a:p>
        </p:txBody>
      </p:sp>
      <p:grpSp>
        <p:nvGrpSpPr>
          <p:cNvPr id="50" name="组合 49"/>
          <p:cNvGrpSpPr/>
          <p:nvPr/>
        </p:nvGrpSpPr>
        <p:grpSpPr>
          <a:xfrm>
            <a:off x="906830" y="1177372"/>
            <a:ext cx="3734065" cy="400110"/>
            <a:chOff x="1209106" y="1769885"/>
            <a:chExt cx="4978758" cy="533479"/>
          </a:xfrm>
        </p:grpSpPr>
        <p:sp>
          <p:nvSpPr>
            <p:cNvPr id="51" name="矩形 50"/>
            <p:cNvSpPr/>
            <p:nvPr/>
          </p:nvSpPr>
          <p:spPr>
            <a:xfrm>
              <a:off x="1209106" y="1908580"/>
              <a:ext cx="245660" cy="245660"/>
            </a:xfrm>
            <a:prstGeom prst="rect">
              <a:avLst/>
            </a:prstGeom>
            <a:solidFill>
              <a:srgbClr val="FD9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2" name="文本框 14"/>
            <p:cNvSpPr txBox="1"/>
            <p:nvPr/>
          </p:nvSpPr>
          <p:spPr>
            <a:xfrm>
              <a:off x="1495977" y="1769885"/>
              <a:ext cx="4691887" cy="533479"/>
            </a:xfrm>
            <a:prstGeom prst="rect">
              <a:avLst/>
            </a:prstGeom>
            <a:noFill/>
          </p:spPr>
          <p:txBody>
            <a:bodyPr wrap="none" rtlCol="0">
              <a:spAutoFit/>
              <a:scene3d>
                <a:camera prst="orthographicFront"/>
                <a:lightRig rig="threePt" dir="t"/>
              </a:scene3d>
              <a:sp3d contourW="127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zh-CN" altLang="en-US" sz="2000" b="1" dirty="0" smtClean="0">
                  <a:solidFill>
                    <a:schemeClr val="tx1">
                      <a:lumMod val="85000"/>
                      <a:lumOff val="15000"/>
                    </a:schemeClr>
                  </a:solidFill>
                  <a:latin typeface="+mj-ea"/>
                </a:rPr>
                <a:t>线框</a:t>
              </a:r>
              <a:r>
                <a:rPr lang="zh-CN" altLang="en-US" sz="2000" b="1" dirty="0">
                  <a:solidFill>
                    <a:schemeClr val="tx1">
                      <a:lumMod val="85000"/>
                      <a:lumOff val="15000"/>
                    </a:schemeClr>
                  </a:solidFill>
                  <a:latin typeface="+mj-ea"/>
                </a:rPr>
                <a:t>建模的数据结构是</a:t>
              </a:r>
              <a:r>
                <a:rPr lang="zh-CN" altLang="en-US" sz="2000" b="1" dirty="0" smtClean="0">
                  <a:solidFill>
                    <a:schemeClr val="tx1">
                      <a:lumMod val="85000"/>
                      <a:lumOff val="15000"/>
                    </a:schemeClr>
                  </a:solidFill>
                  <a:latin typeface="+mj-ea"/>
                </a:rPr>
                <a:t>表结构</a:t>
              </a:r>
              <a:endParaRPr lang="zh-CN" altLang="en-US" sz="2000" b="1" dirty="0">
                <a:solidFill>
                  <a:schemeClr val="tx1">
                    <a:lumMod val="85000"/>
                    <a:lumOff val="15000"/>
                  </a:schemeClr>
                </a:solidFill>
                <a:latin typeface="+mj-ea"/>
              </a:endParaRPr>
            </a:p>
          </p:txBody>
        </p:sp>
      </p:grpSp>
      <p:sp>
        <p:nvSpPr>
          <p:cNvPr id="70" name="文本框 15"/>
          <p:cNvSpPr txBox="1"/>
          <p:nvPr/>
        </p:nvSpPr>
        <p:spPr>
          <a:xfrm>
            <a:off x="1140846" y="1559655"/>
            <a:ext cx="6542911" cy="358175"/>
          </a:xfrm>
          <a:prstGeom prst="rect">
            <a:avLst/>
          </a:prstGeom>
          <a:noFill/>
        </p:spPr>
        <p:txBody>
          <a:bodyPr wrap="square" lIns="68580" tIns="34290" rIns="68580" bIns="34290" rtlCol="0">
            <a:spAutoFit/>
            <a:scene3d>
              <a:camera prst="orthographicFront"/>
              <a:lightRig rig="threePt" dir="t"/>
            </a:scene3d>
            <a:sp3d contourW="127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30000"/>
              </a:lnSpc>
            </a:pPr>
            <a:r>
              <a:rPr lang="zh-CN" altLang="en-US" sz="1600" dirty="0" smtClean="0">
                <a:solidFill>
                  <a:schemeClr val="tx1">
                    <a:lumMod val="75000"/>
                    <a:lumOff val="25000"/>
                  </a:schemeClr>
                </a:solidFill>
                <a:latin typeface="+mn-ea"/>
              </a:rPr>
              <a:t>计算机</a:t>
            </a:r>
            <a:r>
              <a:rPr lang="zh-CN" altLang="en-US" sz="1600" dirty="0">
                <a:solidFill>
                  <a:schemeClr val="tx1">
                    <a:lumMod val="75000"/>
                    <a:lumOff val="25000"/>
                  </a:schemeClr>
                </a:solidFill>
                <a:latin typeface="+mn-ea"/>
              </a:rPr>
              <a:t>内部存贮物体的顶点和棱线信息</a:t>
            </a:r>
            <a:r>
              <a:rPr lang="zh-CN" altLang="en-US" sz="1600" dirty="0" smtClean="0">
                <a:solidFill>
                  <a:schemeClr val="tx1">
                    <a:lumMod val="75000"/>
                    <a:lumOff val="25000"/>
                  </a:schemeClr>
                </a:solidFill>
                <a:latin typeface="+mn-ea"/>
              </a:rPr>
              <a:t>。</a:t>
            </a:r>
            <a:endParaRPr lang="zh-CN" altLang="en-US" sz="1600" dirty="0">
              <a:solidFill>
                <a:schemeClr val="tx1">
                  <a:lumMod val="75000"/>
                  <a:lumOff val="25000"/>
                </a:schemeClr>
              </a:solidFill>
              <a:latin typeface="+mn-ea"/>
            </a:endParaRPr>
          </a:p>
        </p:txBody>
      </p:sp>
      <p:sp>
        <p:nvSpPr>
          <p:cNvPr id="38" name="矩形 37"/>
          <p:cNvSpPr/>
          <p:nvPr/>
        </p:nvSpPr>
        <p:spPr>
          <a:xfrm>
            <a:off x="913627" y="1947592"/>
            <a:ext cx="1701748" cy="315471"/>
          </a:xfrm>
          <a:prstGeom prst="rect">
            <a:avLst/>
          </a:prstGeom>
        </p:spPr>
        <p:txBody>
          <a:bodyPr wrap="none" lIns="68580" tIns="34290" rIns="68580" bIns="34290">
            <a:spAutoFit/>
          </a:bodyPr>
          <a:lstStyle/>
          <a:p>
            <a:pPr marL="214313" indent="-214313">
              <a:buFont typeface="Wingdings" pitchFamily="2" charset="2"/>
              <a:buChar char="u"/>
            </a:pPr>
            <a:r>
              <a:rPr lang="zh-CN" altLang="en-US" sz="1600" b="1" dirty="0" smtClean="0">
                <a:solidFill>
                  <a:schemeClr val="accent2">
                    <a:lumMod val="75000"/>
                  </a:schemeClr>
                </a:solidFill>
              </a:rPr>
              <a:t>立方体</a:t>
            </a:r>
            <a:r>
              <a:rPr lang="zh-CN" altLang="en-US" sz="1600" b="1" dirty="0">
                <a:solidFill>
                  <a:schemeClr val="accent2">
                    <a:lumMod val="75000"/>
                  </a:schemeClr>
                </a:solidFill>
              </a:rPr>
              <a:t>的边表 </a:t>
            </a:r>
            <a:r>
              <a:rPr lang="zh-CN" altLang="en-US" sz="1600" b="1" dirty="0" smtClean="0">
                <a:solidFill>
                  <a:schemeClr val="accent2">
                    <a:lumMod val="75000"/>
                  </a:schemeClr>
                </a:solidFill>
              </a:rPr>
              <a:t> </a:t>
            </a:r>
            <a:endParaRPr lang="zh-CN" altLang="en-US" sz="1600" b="1" dirty="0">
              <a:solidFill>
                <a:schemeClr val="accent2">
                  <a:lumMod val="75000"/>
                </a:schemeClr>
              </a:solidFill>
            </a:endParaRPr>
          </a:p>
        </p:txBody>
      </p:sp>
      <p:graphicFrame>
        <p:nvGraphicFramePr>
          <p:cNvPr id="14" name="Group 62"/>
          <p:cNvGraphicFramePr>
            <a:graphicFrameLocks/>
          </p:cNvGraphicFramePr>
          <p:nvPr>
            <p:extLst>
              <p:ext uri="{D42A27DB-BD31-4B8C-83A1-F6EECF244321}">
                <p14:modId xmlns:p14="http://schemas.microsoft.com/office/powerpoint/2010/main" val="980456345"/>
              </p:ext>
            </p:extLst>
          </p:nvPr>
        </p:nvGraphicFramePr>
        <p:xfrm>
          <a:off x="913627" y="2491741"/>
          <a:ext cx="5220506" cy="1675132"/>
        </p:xfrm>
        <a:graphic>
          <a:graphicData uri="http://schemas.openxmlformats.org/drawingml/2006/table">
            <a:tbl>
              <a:tblPr>
                <a:tableStyleId>{8799B23B-EC83-4686-B30A-512413B5E67A}</a:tableStyleId>
              </a:tblPr>
              <a:tblGrid>
                <a:gridCol w="711200"/>
                <a:gridCol w="580773"/>
                <a:gridCol w="533400"/>
                <a:gridCol w="567266"/>
                <a:gridCol w="567267"/>
                <a:gridCol w="550333"/>
                <a:gridCol w="609600"/>
                <a:gridCol w="550334"/>
                <a:gridCol w="550333"/>
              </a:tblGrid>
              <a:tr h="335280">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zh-CN" altLang="en-US" sz="1400" u="none" strike="noStrike" cap="none" normalizeH="0" baseline="0" dirty="0" smtClean="0">
                          <a:ln>
                            <a:noFill/>
                          </a:ln>
                          <a:effectLst/>
                        </a:rPr>
                        <a:t>线号 </a:t>
                      </a:r>
                      <a:endParaRPr kumimoji="0" lang="zh-CN" altLang="en-US" sz="1400" b="0" i="0" u="none" strike="noStrike" cap="none" normalizeH="0" baseline="0" dirty="0" smtClean="0">
                        <a:ln>
                          <a:noFill/>
                        </a:ln>
                        <a:solidFill>
                          <a:schemeClr val="tx1"/>
                        </a:solidFill>
                        <a:effectLst/>
                        <a:latin typeface="+mj-ea"/>
                        <a:ea typeface="+mj-ea"/>
                      </a:endParaRPr>
                    </a:p>
                  </a:txBody>
                  <a:tcPr anchor="ctr" horzOverflow="overflow">
                    <a:solidFill>
                      <a:schemeClr val="accent3">
                        <a:lumMod val="40000"/>
                        <a:lumOff val="60000"/>
                      </a:schemeClr>
                    </a:solidFill>
                  </a:tcPr>
                </a:tc>
                <a:tc gridSpan="2">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zh-CN" altLang="en-US" sz="1400" u="none" strike="noStrike" cap="none" normalizeH="0" baseline="0" dirty="0" smtClean="0">
                          <a:ln>
                            <a:noFill/>
                          </a:ln>
                          <a:effectLst/>
                        </a:rPr>
                        <a:t>线上端点号 </a:t>
                      </a:r>
                      <a:endParaRPr kumimoji="0" lang="zh-CN" altLang="en-US" sz="1400" b="0" i="0" u="none" strike="noStrike" cap="none" normalizeH="0" baseline="0" dirty="0" smtClean="0">
                        <a:ln>
                          <a:noFill/>
                        </a:ln>
                        <a:solidFill>
                          <a:schemeClr val="tx1"/>
                        </a:solidFill>
                        <a:effectLst/>
                        <a:latin typeface="+mj-ea"/>
                        <a:ea typeface="+mj-ea"/>
                      </a:endParaRPr>
                    </a:p>
                  </a:txBody>
                  <a:tcPr anchor="ctr" horzOverflow="overflow">
                    <a:solidFill>
                      <a:schemeClr val="accent5">
                        <a:lumMod val="20000"/>
                        <a:lumOff val="80000"/>
                      </a:schemeClr>
                    </a:solidFill>
                  </a:tcPr>
                </a:tc>
                <a:tc hMerge="1">
                  <a:txBody>
                    <a:bodyPr/>
                    <a:lstStyle/>
                    <a:p>
                      <a:endParaRPr lang="zh-CN"/>
                    </a:p>
                  </a:txBody>
                  <a:tcPr/>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zh-CN" altLang="en-US" sz="1400" u="none" strike="noStrike" cap="none" normalizeH="0" baseline="0" dirty="0" smtClean="0">
                          <a:ln>
                            <a:noFill/>
                          </a:ln>
                          <a:effectLst/>
                        </a:rPr>
                        <a:t>线号 </a:t>
                      </a:r>
                      <a:endParaRPr kumimoji="0" lang="zh-CN" altLang="en-US" sz="1400" b="0" i="0" u="none" strike="noStrike" cap="none" normalizeH="0" baseline="0" dirty="0" smtClean="0">
                        <a:ln>
                          <a:noFill/>
                        </a:ln>
                        <a:solidFill>
                          <a:schemeClr val="tx1"/>
                        </a:solidFill>
                        <a:effectLst/>
                        <a:latin typeface="+mj-ea"/>
                        <a:ea typeface="+mj-ea"/>
                      </a:endParaRPr>
                    </a:p>
                  </a:txBody>
                  <a:tcPr anchor="ctr" horzOverflow="overflow">
                    <a:solidFill>
                      <a:schemeClr val="accent3">
                        <a:lumMod val="40000"/>
                        <a:lumOff val="60000"/>
                      </a:schemeClr>
                    </a:solidFill>
                  </a:tcPr>
                </a:tc>
                <a:tc gridSpan="2">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zh-CN" altLang="en-US" sz="1400" u="none" strike="noStrike" cap="none" normalizeH="0" baseline="0" dirty="0" smtClean="0">
                          <a:ln>
                            <a:noFill/>
                          </a:ln>
                          <a:effectLst/>
                        </a:rPr>
                        <a:t>线上端点号 </a:t>
                      </a:r>
                      <a:endParaRPr kumimoji="0" lang="zh-CN" altLang="en-US" sz="1400" b="0" i="0" u="none" strike="noStrike" cap="none" normalizeH="0" baseline="0" dirty="0" smtClean="0">
                        <a:ln>
                          <a:noFill/>
                        </a:ln>
                        <a:solidFill>
                          <a:schemeClr val="tx1"/>
                        </a:solidFill>
                        <a:effectLst/>
                        <a:latin typeface="+mj-ea"/>
                        <a:ea typeface="+mj-ea"/>
                      </a:endParaRPr>
                    </a:p>
                  </a:txBody>
                  <a:tcPr anchor="ctr" horzOverflow="overflow">
                    <a:solidFill>
                      <a:schemeClr val="accent5">
                        <a:lumMod val="20000"/>
                        <a:lumOff val="80000"/>
                      </a:schemeClr>
                    </a:solidFill>
                  </a:tcPr>
                </a:tc>
                <a:tc hMerge="1">
                  <a:txBody>
                    <a:bodyPr/>
                    <a:lstStyle/>
                    <a:p>
                      <a:endParaRPr lang="zh-CN"/>
                    </a:p>
                  </a:txBody>
                  <a:tcPr/>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zh-CN" altLang="en-US" sz="1400" u="none" strike="noStrike" cap="none" normalizeH="0" baseline="0" dirty="0" smtClean="0">
                          <a:ln>
                            <a:noFill/>
                          </a:ln>
                          <a:effectLst/>
                        </a:rPr>
                        <a:t>线号 </a:t>
                      </a:r>
                      <a:endParaRPr kumimoji="0" lang="zh-CN" altLang="en-US" sz="1400" b="0" i="0" u="none" strike="noStrike" cap="none" normalizeH="0" baseline="0" dirty="0" smtClean="0">
                        <a:ln>
                          <a:noFill/>
                        </a:ln>
                        <a:solidFill>
                          <a:schemeClr val="tx1"/>
                        </a:solidFill>
                        <a:effectLst/>
                        <a:latin typeface="+mj-ea"/>
                        <a:ea typeface="+mj-ea"/>
                      </a:endParaRPr>
                    </a:p>
                  </a:txBody>
                  <a:tcPr anchor="ctr" horzOverflow="overflow">
                    <a:solidFill>
                      <a:schemeClr val="accent3">
                        <a:lumMod val="40000"/>
                        <a:lumOff val="60000"/>
                      </a:schemeClr>
                    </a:solidFill>
                  </a:tcPr>
                </a:tc>
                <a:tc gridSpan="2">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zh-CN" altLang="en-US" sz="1400" u="none" strike="noStrike" cap="none" normalizeH="0" baseline="0" dirty="0" smtClean="0">
                          <a:ln>
                            <a:noFill/>
                          </a:ln>
                          <a:effectLst/>
                        </a:rPr>
                        <a:t>线上端点号 </a:t>
                      </a:r>
                      <a:endParaRPr kumimoji="0" lang="zh-CN" altLang="en-US" sz="1400" b="0" i="0" u="none" strike="noStrike" cap="none" normalizeH="0" baseline="0" dirty="0" smtClean="0">
                        <a:ln>
                          <a:noFill/>
                        </a:ln>
                        <a:solidFill>
                          <a:schemeClr val="tx1"/>
                        </a:solidFill>
                        <a:effectLst/>
                        <a:latin typeface="+mj-ea"/>
                        <a:ea typeface="+mj-ea"/>
                      </a:endParaRPr>
                    </a:p>
                  </a:txBody>
                  <a:tcPr anchor="ctr" horzOverflow="overflow">
                    <a:solidFill>
                      <a:schemeClr val="accent5">
                        <a:lumMod val="20000"/>
                        <a:lumOff val="80000"/>
                      </a:schemeClr>
                    </a:solidFill>
                  </a:tcPr>
                </a:tc>
                <a:tc hMerge="1">
                  <a:txBody>
                    <a:bodyPr/>
                    <a:lstStyle/>
                    <a:p>
                      <a:endParaRPr lang="zh-CN"/>
                    </a:p>
                  </a:txBody>
                  <a:tcPr/>
                </a:tc>
              </a:tr>
              <a:tr h="334963">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400" u="none" strike="noStrike" cap="none" normalizeH="0" baseline="0" dirty="0" smtClean="0">
                          <a:ln>
                            <a:noFill/>
                          </a:ln>
                          <a:solidFill>
                            <a:schemeClr val="accent2">
                              <a:lumMod val="75000"/>
                            </a:schemeClr>
                          </a:solidFill>
                          <a:effectLst/>
                        </a:rPr>
                        <a:t>[1] </a:t>
                      </a:r>
                      <a:endParaRPr kumimoji="0" lang="en-US" altLang="zh-CN" sz="1400" b="0" i="0" u="none" strike="noStrike" cap="none" normalizeH="0" baseline="0" dirty="0" smtClean="0">
                        <a:ln>
                          <a:noFill/>
                        </a:ln>
                        <a:solidFill>
                          <a:schemeClr val="accent2">
                            <a:lumMod val="75000"/>
                          </a:schemeClr>
                        </a:solidFill>
                        <a:effectLst/>
                        <a:latin typeface="+mj-ea"/>
                        <a:ea typeface="+mj-ea"/>
                      </a:endParaRPr>
                    </a:p>
                  </a:txBody>
                  <a:tcPr anchor="ctr" horzOverflow="overflow">
                    <a:solidFill>
                      <a:schemeClr val="accent3">
                        <a:lumMod val="40000"/>
                        <a:lumOff val="60000"/>
                      </a:schemeClr>
                    </a:solid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400" u="none" strike="noStrike" cap="none" normalizeH="0" baseline="0" dirty="0" smtClean="0">
                          <a:ln>
                            <a:noFill/>
                          </a:ln>
                          <a:effectLst/>
                        </a:rPr>
                        <a:t>1 </a:t>
                      </a:r>
                      <a:endParaRPr kumimoji="0" lang="en-US" altLang="zh-CN" sz="1400" b="0" i="0" u="none" strike="noStrike" cap="none" normalizeH="0" baseline="0" dirty="0" smtClean="0">
                        <a:ln>
                          <a:noFill/>
                        </a:ln>
                        <a:solidFill>
                          <a:schemeClr val="tx1"/>
                        </a:solidFill>
                        <a:effectLst/>
                        <a:latin typeface="+mj-ea"/>
                        <a:ea typeface="+mj-ea"/>
                      </a:endParaRPr>
                    </a:p>
                  </a:txBody>
                  <a:tcPr anchor="ctr" horzOverflow="overflow"/>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400" u="none" strike="noStrike" cap="none" normalizeH="0" baseline="0" dirty="0" smtClean="0">
                          <a:ln>
                            <a:noFill/>
                          </a:ln>
                          <a:effectLst/>
                        </a:rPr>
                        <a:t>2 </a:t>
                      </a:r>
                      <a:endParaRPr kumimoji="0" lang="en-US" altLang="zh-CN" sz="1400" b="0" i="0" u="none" strike="noStrike" cap="none" normalizeH="0" baseline="0" dirty="0" smtClean="0">
                        <a:ln>
                          <a:noFill/>
                        </a:ln>
                        <a:solidFill>
                          <a:schemeClr val="tx1"/>
                        </a:solidFill>
                        <a:effectLst/>
                        <a:latin typeface="+mj-ea"/>
                        <a:ea typeface="+mj-ea"/>
                      </a:endParaRPr>
                    </a:p>
                  </a:txBody>
                  <a:tcPr anchor="ctr" horzOverflow="overflow"/>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400" u="none" strike="noStrike" cap="none" normalizeH="0" baseline="0" dirty="0" smtClean="0">
                          <a:ln>
                            <a:noFill/>
                          </a:ln>
                          <a:solidFill>
                            <a:schemeClr val="accent2">
                              <a:lumMod val="75000"/>
                            </a:schemeClr>
                          </a:solidFill>
                          <a:effectLst/>
                        </a:rPr>
                        <a:t>[5] </a:t>
                      </a:r>
                      <a:endParaRPr kumimoji="0" lang="en-US" altLang="zh-CN" sz="1400" b="0" i="0" u="none" strike="noStrike" cap="none" normalizeH="0" baseline="0" dirty="0" smtClean="0">
                        <a:ln>
                          <a:noFill/>
                        </a:ln>
                        <a:solidFill>
                          <a:schemeClr val="accent2">
                            <a:lumMod val="75000"/>
                          </a:schemeClr>
                        </a:solidFill>
                        <a:effectLst/>
                        <a:latin typeface="+mj-ea"/>
                        <a:ea typeface="+mj-ea"/>
                      </a:endParaRPr>
                    </a:p>
                  </a:txBody>
                  <a:tcPr anchor="ctr" horzOverflow="overflow">
                    <a:solidFill>
                      <a:schemeClr val="accent3">
                        <a:lumMod val="40000"/>
                        <a:lumOff val="60000"/>
                      </a:schemeClr>
                    </a:solid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400" u="none" strike="noStrike" cap="none" normalizeH="0" baseline="0" dirty="0" smtClean="0">
                          <a:ln>
                            <a:noFill/>
                          </a:ln>
                          <a:effectLst/>
                        </a:rPr>
                        <a:t>5 </a:t>
                      </a:r>
                      <a:endParaRPr kumimoji="0" lang="en-US" altLang="zh-CN" sz="1400" b="0" i="0" u="none" strike="noStrike" cap="none" normalizeH="0" baseline="0" dirty="0" smtClean="0">
                        <a:ln>
                          <a:noFill/>
                        </a:ln>
                        <a:solidFill>
                          <a:schemeClr val="tx1"/>
                        </a:solidFill>
                        <a:effectLst/>
                        <a:latin typeface="+mj-ea"/>
                        <a:ea typeface="+mj-ea"/>
                      </a:endParaRPr>
                    </a:p>
                  </a:txBody>
                  <a:tcPr anchor="ctr" horzOverflow="overflow"/>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400" u="none" strike="noStrike" cap="none" normalizeH="0" baseline="0" dirty="0" smtClean="0">
                          <a:ln>
                            <a:noFill/>
                          </a:ln>
                          <a:effectLst/>
                        </a:rPr>
                        <a:t>6 </a:t>
                      </a:r>
                      <a:endParaRPr kumimoji="0" lang="en-US" altLang="zh-CN" sz="1400" b="0" i="0" u="none" strike="noStrike" cap="none" normalizeH="0" baseline="0" dirty="0" smtClean="0">
                        <a:ln>
                          <a:noFill/>
                        </a:ln>
                        <a:solidFill>
                          <a:schemeClr val="tx1"/>
                        </a:solidFill>
                        <a:effectLst/>
                        <a:latin typeface="+mj-ea"/>
                        <a:ea typeface="+mj-ea"/>
                      </a:endParaRPr>
                    </a:p>
                  </a:txBody>
                  <a:tcPr anchor="ctr" horzOverflow="overflow"/>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400" u="none" strike="noStrike" cap="none" normalizeH="0" baseline="0" dirty="0" smtClean="0">
                          <a:ln>
                            <a:noFill/>
                          </a:ln>
                          <a:solidFill>
                            <a:schemeClr val="accent2">
                              <a:lumMod val="75000"/>
                            </a:schemeClr>
                          </a:solidFill>
                          <a:effectLst/>
                        </a:rPr>
                        <a:t>[9] </a:t>
                      </a:r>
                      <a:endParaRPr kumimoji="0" lang="en-US" altLang="zh-CN" sz="1400" b="0" i="0" u="none" strike="noStrike" cap="none" normalizeH="0" baseline="0" dirty="0" smtClean="0">
                        <a:ln>
                          <a:noFill/>
                        </a:ln>
                        <a:solidFill>
                          <a:schemeClr val="accent2">
                            <a:lumMod val="75000"/>
                          </a:schemeClr>
                        </a:solidFill>
                        <a:effectLst/>
                        <a:latin typeface="+mj-ea"/>
                        <a:ea typeface="+mj-ea"/>
                      </a:endParaRPr>
                    </a:p>
                  </a:txBody>
                  <a:tcPr anchor="ctr" horzOverflow="overflow">
                    <a:solidFill>
                      <a:schemeClr val="accent3">
                        <a:lumMod val="40000"/>
                        <a:lumOff val="60000"/>
                      </a:schemeClr>
                    </a:solid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400" u="none" strike="noStrike" cap="none" normalizeH="0" baseline="0" smtClean="0">
                          <a:ln>
                            <a:noFill/>
                          </a:ln>
                          <a:effectLst/>
                        </a:rPr>
                        <a:t>1 </a:t>
                      </a:r>
                      <a:endParaRPr kumimoji="0" lang="en-US" altLang="zh-CN" sz="1400" b="0" i="0" u="none" strike="noStrike" cap="none" normalizeH="0" baseline="0" smtClean="0">
                        <a:ln>
                          <a:noFill/>
                        </a:ln>
                        <a:solidFill>
                          <a:schemeClr val="tx1"/>
                        </a:solidFill>
                        <a:effectLst/>
                        <a:latin typeface="+mj-ea"/>
                        <a:ea typeface="+mj-ea"/>
                      </a:endParaRPr>
                    </a:p>
                  </a:txBody>
                  <a:tcPr anchor="ctr" horzOverflow="overflow"/>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400" u="none" strike="noStrike" cap="none" normalizeH="0" baseline="0" smtClean="0">
                          <a:ln>
                            <a:noFill/>
                          </a:ln>
                          <a:effectLst/>
                        </a:rPr>
                        <a:t>5 </a:t>
                      </a:r>
                      <a:endParaRPr kumimoji="0" lang="en-US" altLang="zh-CN" sz="1400" b="0" i="0" u="none" strike="noStrike" cap="none" normalizeH="0" baseline="0" smtClean="0">
                        <a:ln>
                          <a:noFill/>
                        </a:ln>
                        <a:solidFill>
                          <a:schemeClr val="tx1"/>
                        </a:solidFill>
                        <a:effectLst/>
                        <a:latin typeface="+mj-ea"/>
                        <a:ea typeface="+mj-ea"/>
                      </a:endParaRPr>
                    </a:p>
                  </a:txBody>
                  <a:tcPr anchor="ctr" horzOverflow="overflow"/>
                </a:tc>
              </a:tr>
              <a:tr h="334963">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400" u="none" strike="noStrike" cap="none" normalizeH="0" baseline="0" dirty="0" smtClean="0">
                          <a:ln>
                            <a:noFill/>
                          </a:ln>
                          <a:solidFill>
                            <a:schemeClr val="accent2">
                              <a:lumMod val="75000"/>
                            </a:schemeClr>
                          </a:solidFill>
                          <a:effectLst/>
                        </a:rPr>
                        <a:t>[2] </a:t>
                      </a:r>
                      <a:endParaRPr kumimoji="0" lang="en-US" altLang="zh-CN" sz="1400" b="0" i="0" u="none" strike="noStrike" cap="none" normalizeH="0" baseline="0" dirty="0" smtClean="0">
                        <a:ln>
                          <a:noFill/>
                        </a:ln>
                        <a:solidFill>
                          <a:schemeClr val="accent2">
                            <a:lumMod val="75000"/>
                          </a:schemeClr>
                        </a:solidFill>
                        <a:effectLst/>
                        <a:latin typeface="+mj-ea"/>
                        <a:ea typeface="+mj-ea"/>
                      </a:endParaRPr>
                    </a:p>
                  </a:txBody>
                  <a:tcPr anchor="ctr" horzOverflow="overflow">
                    <a:solidFill>
                      <a:schemeClr val="accent3">
                        <a:lumMod val="40000"/>
                        <a:lumOff val="60000"/>
                      </a:schemeClr>
                    </a:solid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400" u="none" strike="noStrike" cap="none" normalizeH="0" baseline="0" dirty="0" smtClean="0">
                          <a:ln>
                            <a:noFill/>
                          </a:ln>
                          <a:effectLst/>
                        </a:rPr>
                        <a:t>2 </a:t>
                      </a:r>
                      <a:endParaRPr kumimoji="0" lang="en-US" altLang="zh-CN" sz="1400" b="0" i="0" u="none" strike="noStrike" cap="none" normalizeH="0" baseline="0" dirty="0" smtClean="0">
                        <a:ln>
                          <a:noFill/>
                        </a:ln>
                        <a:solidFill>
                          <a:schemeClr val="tx1"/>
                        </a:solidFill>
                        <a:effectLst/>
                        <a:latin typeface="+mj-ea"/>
                        <a:ea typeface="+mj-ea"/>
                      </a:endParaRPr>
                    </a:p>
                  </a:txBody>
                  <a:tcPr anchor="ctr" horzOverflow="overflow"/>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400" u="none" strike="noStrike" cap="none" normalizeH="0" baseline="0" dirty="0" smtClean="0">
                          <a:ln>
                            <a:noFill/>
                          </a:ln>
                          <a:effectLst/>
                        </a:rPr>
                        <a:t>3 </a:t>
                      </a:r>
                      <a:endParaRPr kumimoji="0" lang="en-US" altLang="zh-CN" sz="1400" b="0" i="0" u="none" strike="noStrike" cap="none" normalizeH="0" baseline="0" dirty="0" smtClean="0">
                        <a:ln>
                          <a:noFill/>
                        </a:ln>
                        <a:solidFill>
                          <a:schemeClr val="tx1"/>
                        </a:solidFill>
                        <a:effectLst/>
                        <a:latin typeface="+mj-ea"/>
                        <a:ea typeface="+mj-ea"/>
                      </a:endParaRPr>
                    </a:p>
                  </a:txBody>
                  <a:tcPr anchor="ctr" horzOverflow="overflow"/>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400" u="none" strike="noStrike" cap="none" normalizeH="0" baseline="0" dirty="0" smtClean="0">
                          <a:ln>
                            <a:noFill/>
                          </a:ln>
                          <a:solidFill>
                            <a:schemeClr val="accent2">
                              <a:lumMod val="75000"/>
                            </a:schemeClr>
                          </a:solidFill>
                          <a:effectLst/>
                        </a:rPr>
                        <a:t>[6] </a:t>
                      </a:r>
                      <a:endParaRPr kumimoji="0" lang="en-US" altLang="zh-CN" sz="1400" b="0" i="0" u="none" strike="noStrike" cap="none" normalizeH="0" baseline="0" dirty="0" smtClean="0">
                        <a:ln>
                          <a:noFill/>
                        </a:ln>
                        <a:solidFill>
                          <a:schemeClr val="accent2">
                            <a:lumMod val="75000"/>
                          </a:schemeClr>
                        </a:solidFill>
                        <a:effectLst/>
                        <a:latin typeface="+mj-ea"/>
                        <a:ea typeface="+mj-ea"/>
                      </a:endParaRPr>
                    </a:p>
                  </a:txBody>
                  <a:tcPr anchor="ctr" horzOverflow="overflow">
                    <a:solidFill>
                      <a:schemeClr val="accent3">
                        <a:lumMod val="40000"/>
                        <a:lumOff val="60000"/>
                      </a:schemeClr>
                    </a:solid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400" u="none" strike="noStrike" cap="none" normalizeH="0" baseline="0" smtClean="0">
                          <a:ln>
                            <a:noFill/>
                          </a:ln>
                          <a:effectLst/>
                        </a:rPr>
                        <a:t>6 </a:t>
                      </a:r>
                      <a:endParaRPr kumimoji="0" lang="en-US" altLang="zh-CN" sz="1400" b="0" i="0" u="none" strike="noStrike" cap="none" normalizeH="0" baseline="0" smtClean="0">
                        <a:ln>
                          <a:noFill/>
                        </a:ln>
                        <a:solidFill>
                          <a:schemeClr val="tx1"/>
                        </a:solidFill>
                        <a:effectLst/>
                        <a:latin typeface="+mj-ea"/>
                        <a:ea typeface="+mj-ea"/>
                      </a:endParaRPr>
                    </a:p>
                  </a:txBody>
                  <a:tcPr anchor="ctr" horzOverflow="overflow"/>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400" u="none" strike="noStrike" cap="none" normalizeH="0" baseline="0" smtClean="0">
                          <a:ln>
                            <a:noFill/>
                          </a:ln>
                          <a:effectLst/>
                        </a:rPr>
                        <a:t>7 </a:t>
                      </a:r>
                      <a:endParaRPr kumimoji="0" lang="en-US" altLang="zh-CN" sz="1400" b="0" i="0" u="none" strike="noStrike" cap="none" normalizeH="0" baseline="0" smtClean="0">
                        <a:ln>
                          <a:noFill/>
                        </a:ln>
                        <a:solidFill>
                          <a:schemeClr val="tx1"/>
                        </a:solidFill>
                        <a:effectLst/>
                        <a:latin typeface="+mj-ea"/>
                        <a:ea typeface="+mj-ea"/>
                      </a:endParaRPr>
                    </a:p>
                  </a:txBody>
                  <a:tcPr anchor="ctr" horzOverflow="overflow"/>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400" u="none" strike="noStrike" cap="none" normalizeH="0" baseline="0" dirty="0" smtClean="0">
                          <a:ln>
                            <a:noFill/>
                          </a:ln>
                          <a:solidFill>
                            <a:schemeClr val="accent2">
                              <a:lumMod val="75000"/>
                            </a:schemeClr>
                          </a:solidFill>
                          <a:effectLst/>
                        </a:rPr>
                        <a:t>[10] </a:t>
                      </a:r>
                      <a:endParaRPr kumimoji="0" lang="en-US" altLang="zh-CN" sz="1400" b="0" i="0" u="none" strike="noStrike" cap="none" normalizeH="0" baseline="0" dirty="0" smtClean="0">
                        <a:ln>
                          <a:noFill/>
                        </a:ln>
                        <a:solidFill>
                          <a:schemeClr val="accent2">
                            <a:lumMod val="75000"/>
                          </a:schemeClr>
                        </a:solidFill>
                        <a:effectLst/>
                        <a:latin typeface="+mj-ea"/>
                        <a:ea typeface="+mj-ea"/>
                      </a:endParaRPr>
                    </a:p>
                  </a:txBody>
                  <a:tcPr anchor="ctr" horzOverflow="overflow">
                    <a:solidFill>
                      <a:schemeClr val="accent3">
                        <a:lumMod val="40000"/>
                        <a:lumOff val="60000"/>
                      </a:schemeClr>
                    </a:solid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400" u="none" strike="noStrike" cap="none" normalizeH="0" baseline="0" dirty="0" smtClean="0">
                          <a:ln>
                            <a:noFill/>
                          </a:ln>
                          <a:effectLst/>
                        </a:rPr>
                        <a:t>2 </a:t>
                      </a:r>
                      <a:endParaRPr kumimoji="0" lang="en-US" altLang="zh-CN" sz="1400" b="0" i="0" u="none" strike="noStrike" cap="none" normalizeH="0" baseline="0" dirty="0" smtClean="0">
                        <a:ln>
                          <a:noFill/>
                        </a:ln>
                        <a:solidFill>
                          <a:schemeClr val="tx1"/>
                        </a:solidFill>
                        <a:effectLst/>
                        <a:latin typeface="+mj-ea"/>
                        <a:ea typeface="+mj-ea"/>
                      </a:endParaRPr>
                    </a:p>
                  </a:txBody>
                  <a:tcPr anchor="ctr" horzOverflow="overflow"/>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400" u="none" strike="noStrike" cap="none" normalizeH="0" baseline="0" smtClean="0">
                          <a:ln>
                            <a:noFill/>
                          </a:ln>
                          <a:effectLst/>
                        </a:rPr>
                        <a:t>6 </a:t>
                      </a:r>
                      <a:endParaRPr kumimoji="0" lang="en-US" altLang="zh-CN" sz="1400" b="0" i="0" u="none" strike="noStrike" cap="none" normalizeH="0" baseline="0" smtClean="0">
                        <a:ln>
                          <a:noFill/>
                        </a:ln>
                        <a:solidFill>
                          <a:schemeClr val="tx1"/>
                        </a:solidFill>
                        <a:effectLst/>
                        <a:latin typeface="+mj-ea"/>
                        <a:ea typeface="+mj-ea"/>
                      </a:endParaRPr>
                    </a:p>
                  </a:txBody>
                  <a:tcPr anchor="ctr" horzOverflow="overflow"/>
                </a:tc>
              </a:tr>
              <a:tr h="334963">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400" u="none" strike="noStrike" cap="none" normalizeH="0" baseline="0" dirty="0" smtClean="0">
                          <a:ln>
                            <a:noFill/>
                          </a:ln>
                          <a:solidFill>
                            <a:schemeClr val="accent2">
                              <a:lumMod val="75000"/>
                            </a:schemeClr>
                          </a:solidFill>
                          <a:effectLst/>
                        </a:rPr>
                        <a:t>[3] </a:t>
                      </a:r>
                      <a:endParaRPr kumimoji="0" lang="en-US" altLang="zh-CN" sz="1400" b="0" i="0" u="none" strike="noStrike" cap="none" normalizeH="0" baseline="0" dirty="0" smtClean="0">
                        <a:ln>
                          <a:noFill/>
                        </a:ln>
                        <a:solidFill>
                          <a:schemeClr val="accent2">
                            <a:lumMod val="75000"/>
                          </a:schemeClr>
                        </a:solidFill>
                        <a:effectLst/>
                        <a:latin typeface="+mj-ea"/>
                        <a:ea typeface="+mj-ea"/>
                      </a:endParaRPr>
                    </a:p>
                  </a:txBody>
                  <a:tcPr anchor="ctr" horzOverflow="overflow">
                    <a:solidFill>
                      <a:schemeClr val="accent3">
                        <a:lumMod val="40000"/>
                        <a:lumOff val="60000"/>
                      </a:schemeClr>
                    </a:solid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400" u="none" strike="noStrike" cap="none" normalizeH="0" baseline="0" smtClean="0">
                          <a:ln>
                            <a:noFill/>
                          </a:ln>
                          <a:effectLst/>
                        </a:rPr>
                        <a:t>3 </a:t>
                      </a:r>
                      <a:endParaRPr kumimoji="0" lang="en-US" altLang="zh-CN" sz="1400" b="0" i="0" u="none" strike="noStrike" cap="none" normalizeH="0" baseline="0" smtClean="0">
                        <a:ln>
                          <a:noFill/>
                        </a:ln>
                        <a:solidFill>
                          <a:schemeClr val="tx1"/>
                        </a:solidFill>
                        <a:effectLst/>
                        <a:latin typeface="+mj-ea"/>
                        <a:ea typeface="+mj-ea"/>
                      </a:endParaRPr>
                    </a:p>
                  </a:txBody>
                  <a:tcPr anchor="ctr" horzOverflow="overflow"/>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400" u="none" strike="noStrike" cap="none" normalizeH="0" baseline="0" smtClean="0">
                          <a:ln>
                            <a:noFill/>
                          </a:ln>
                          <a:effectLst/>
                        </a:rPr>
                        <a:t>4 </a:t>
                      </a:r>
                      <a:endParaRPr kumimoji="0" lang="en-US" altLang="zh-CN" sz="1400" b="0" i="0" u="none" strike="noStrike" cap="none" normalizeH="0" baseline="0" smtClean="0">
                        <a:ln>
                          <a:noFill/>
                        </a:ln>
                        <a:solidFill>
                          <a:schemeClr val="tx1"/>
                        </a:solidFill>
                        <a:effectLst/>
                        <a:latin typeface="+mj-ea"/>
                        <a:ea typeface="+mj-ea"/>
                      </a:endParaRPr>
                    </a:p>
                  </a:txBody>
                  <a:tcPr anchor="ctr" horzOverflow="overflow"/>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400" u="none" strike="noStrike" cap="none" normalizeH="0" baseline="0" dirty="0" smtClean="0">
                          <a:ln>
                            <a:noFill/>
                          </a:ln>
                          <a:solidFill>
                            <a:schemeClr val="accent2">
                              <a:lumMod val="75000"/>
                            </a:schemeClr>
                          </a:solidFill>
                          <a:effectLst/>
                        </a:rPr>
                        <a:t>[7] </a:t>
                      </a:r>
                      <a:endParaRPr kumimoji="0" lang="en-US" altLang="zh-CN" sz="1400" b="0" i="0" u="none" strike="noStrike" cap="none" normalizeH="0" baseline="0" dirty="0" smtClean="0">
                        <a:ln>
                          <a:noFill/>
                        </a:ln>
                        <a:solidFill>
                          <a:schemeClr val="accent2">
                            <a:lumMod val="75000"/>
                          </a:schemeClr>
                        </a:solidFill>
                        <a:effectLst/>
                        <a:latin typeface="+mj-ea"/>
                        <a:ea typeface="+mj-ea"/>
                      </a:endParaRPr>
                    </a:p>
                  </a:txBody>
                  <a:tcPr anchor="ctr" horzOverflow="overflow">
                    <a:solidFill>
                      <a:schemeClr val="accent3">
                        <a:lumMod val="40000"/>
                        <a:lumOff val="60000"/>
                      </a:schemeClr>
                    </a:solid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400" u="none" strike="noStrike" cap="none" normalizeH="0" baseline="0" smtClean="0">
                          <a:ln>
                            <a:noFill/>
                          </a:ln>
                          <a:effectLst/>
                        </a:rPr>
                        <a:t>7 </a:t>
                      </a:r>
                      <a:endParaRPr kumimoji="0" lang="en-US" altLang="zh-CN" sz="1400" b="0" i="0" u="none" strike="noStrike" cap="none" normalizeH="0" baseline="0" smtClean="0">
                        <a:ln>
                          <a:noFill/>
                        </a:ln>
                        <a:solidFill>
                          <a:schemeClr val="tx1"/>
                        </a:solidFill>
                        <a:effectLst/>
                        <a:latin typeface="+mj-ea"/>
                        <a:ea typeface="+mj-ea"/>
                      </a:endParaRPr>
                    </a:p>
                  </a:txBody>
                  <a:tcPr anchor="ctr" horzOverflow="overflow"/>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400" u="none" strike="noStrike" cap="none" normalizeH="0" baseline="0" smtClean="0">
                          <a:ln>
                            <a:noFill/>
                          </a:ln>
                          <a:effectLst/>
                        </a:rPr>
                        <a:t>8 </a:t>
                      </a:r>
                      <a:endParaRPr kumimoji="0" lang="en-US" altLang="zh-CN" sz="1400" b="0" i="0" u="none" strike="noStrike" cap="none" normalizeH="0" baseline="0" smtClean="0">
                        <a:ln>
                          <a:noFill/>
                        </a:ln>
                        <a:solidFill>
                          <a:schemeClr val="tx1"/>
                        </a:solidFill>
                        <a:effectLst/>
                        <a:latin typeface="+mj-ea"/>
                        <a:ea typeface="+mj-ea"/>
                      </a:endParaRPr>
                    </a:p>
                  </a:txBody>
                  <a:tcPr anchor="ctr" horzOverflow="overflow"/>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400" u="none" strike="noStrike" cap="none" normalizeH="0" baseline="0" dirty="0" smtClean="0">
                          <a:ln>
                            <a:noFill/>
                          </a:ln>
                          <a:solidFill>
                            <a:schemeClr val="accent2">
                              <a:lumMod val="75000"/>
                            </a:schemeClr>
                          </a:solidFill>
                          <a:effectLst/>
                        </a:rPr>
                        <a:t>[11] </a:t>
                      </a:r>
                      <a:endParaRPr kumimoji="0" lang="en-US" altLang="zh-CN" sz="1400" b="0" i="0" u="none" strike="noStrike" cap="none" normalizeH="0" baseline="0" dirty="0" smtClean="0">
                        <a:ln>
                          <a:noFill/>
                        </a:ln>
                        <a:solidFill>
                          <a:schemeClr val="accent2">
                            <a:lumMod val="75000"/>
                          </a:schemeClr>
                        </a:solidFill>
                        <a:effectLst/>
                        <a:latin typeface="+mj-ea"/>
                        <a:ea typeface="+mj-ea"/>
                      </a:endParaRPr>
                    </a:p>
                  </a:txBody>
                  <a:tcPr anchor="ctr" horzOverflow="overflow">
                    <a:solidFill>
                      <a:schemeClr val="accent3">
                        <a:lumMod val="40000"/>
                        <a:lumOff val="60000"/>
                      </a:schemeClr>
                    </a:solid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400" u="none" strike="noStrike" cap="none" normalizeH="0" baseline="0" dirty="0" smtClean="0">
                          <a:ln>
                            <a:noFill/>
                          </a:ln>
                          <a:effectLst/>
                        </a:rPr>
                        <a:t>3 </a:t>
                      </a:r>
                      <a:endParaRPr kumimoji="0" lang="en-US" altLang="zh-CN" sz="1400" b="0" i="0" u="none" strike="noStrike" cap="none" normalizeH="0" baseline="0" dirty="0" smtClean="0">
                        <a:ln>
                          <a:noFill/>
                        </a:ln>
                        <a:solidFill>
                          <a:schemeClr val="tx1"/>
                        </a:solidFill>
                        <a:effectLst/>
                        <a:latin typeface="+mj-ea"/>
                        <a:ea typeface="+mj-ea"/>
                      </a:endParaRPr>
                    </a:p>
                  </a:txBody>
                  <a:tcPr anchor="ctr" horzOverflow="overflow"/>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400" u="none" strike="noStrike" cap="none" normalizeH="0" baseline="0" smtClean="0">
                          <a:ln>
                            <a:noFill/>
                          </a:ln>
                          <a:effectLst/>
                        </a:rPr>
                        <a:t>7 </a:t>
                      </a:r>
                      <a:endParaRPr kumimoji="0" lang="en-US" altLang="zh-CN" sz="1400" b="0" i="0" u="none" strike="noStrike" cap="none" normalizeH="0" baseline="0" smtClean="0">
                        <a:ln>
                          <a:noFill/>
                        </a:ln>
                        <a:solidFill>
                          <a:schemeClr val="tx1"/>
                        </a:solidFill>
                        <a:effectLst/>
                        <a:latin typeface="+mj-ea"/>
                        <a:ea typeface="+mj-ea"/>
                      </a:endParaRPr>
                    </a:p>
                  </a:txBody>
                  <a:tcPr anchor="ctr" horzOverflow="overflow"/>
                </a:tc>
              </a:tr>
              <a:tr h="334963">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400" u="none" strike="noStrike" cap="none" normalizeH="0" baseline="0" dirty="0" smtClean="0">
                          <a:ln>
                            <a:noFill/>
                          </a:ln>
                          <a:solidFill>
                            <a:schemeClr val="accent2">
                              <a:lumMod val="75000"/>
                            </a:schemeClr>
                          </a:solidFill>
                          <a:effectLst/>
                        </a:rPr>
                        <a:t>[4] </a:t>
                      </a:r>
                      <a:endParaRPr kumimoji="0" lang="en-US" altLang="zh-CN" sz="1400" b="0" i="0" u="none" strike="noStrike" cap="none" normalizeH="0" baseline="0" dirty="0" smtClean="0">
                        <a:ln>
                          <a:noFill/>
                        </a:ln>
                        <a:solidFill>
                          <a:schemeClr val="accent2">
                            <a:lumMod val="75000"/>
                          </a:schemeClr>
                        </a:solidFill>
                        <a:effectLst/>
                        <a:latin typeface="+mj-ea"/>
                        <a:ea typeface="+mj-ea"/>
                      </a:endParaRPr>
                    </a:p>
                  </a:txBody>
                  <a:tcPr anchor="ctr" horzOverflow="overflow">
                    <a:solidFill>
                      <a:schemeClr val="accent3">
                        <a:lumMod val="40000"/>
                        <a:lumOff val="60000"/>
                      </a:schemeClr>
                    </a:solid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400" u="none" strike="noStrike" cap="none" normalizeH="0" baseline="0" smtClean="0">
                          <a:ln>
                            <a:noFill/>
                          </a:ln>
                          <a:effectLst/>
                        </a:rPr>
                        <a:t>4 </a:t>
                      </a:r>
                      <a:endParaRPr kumimoji="0" lang="en-US" altLang="zh-CN" sz="1400" b="0" i="0" u="none" strike="noStrike" cap="none" normalizeH="0" baseline="0" smtClean="0">
                        <a:ln>
                          <a:noFill/>
                        </a:ln>
                        <a:solidFill>
                          <a:schemeClr val="tx1"/>
                        </a:solidFill>
                        <a:effectLst/>
                        <a:latin typeface="+mj-ea"/>
                        <a:ea typeface="+mj-ea"/>
                      </a:endParaRPr>
                    </a:p>
                  </a:txBody>
                  <a:tcPr anchor="ctr" horzOverflow="overflow"/>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400" u="none" strike="noStrike" cap="none" normalizeH="0" baseline="0" dirty="0" smtClean="0">
                          <a:ln>
                            <a:noFill/>
                          </a:ln>
                          <a:effectLst/>
                        </a:rPr>
                        <a:t>1 </a:t>
                      </a:r>
                      <a:endParaRPr kumimoji="0" lang="en-US" altLang="zh-CN" sz="1400" b="0" i="0" u="none" strike="noStrike" cap="none" normalizeH="0" baseline="0" dirty="0" smtClean="0">
                        <a:ln>
                          <a:noFill/>
                        </a:ln>
                        <a:solidFill>
                          <a:schemeClr val="tx1"/>
                        </a:solidFill>
                        <a:effectLst/>
                        <a:latin typeface="+mj-ea"/>
                        <a:ea typeface="+mj-ea"/>
                      </a:endParaRPr>
                    </a:p>
                  </a:txBody>
                  <a:tcPr anchor="ctr" horzOverflow="overflow"/>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400" u="none" strike="noStrike" cap="none" normalizeH="0" baseline="0" dirty="0" smtClean="0">
                          <a:ln>
                            <a:noFill/>
                          </a:ln>
                          <a:solidFill>
                            <a:schemeClr val="accent2">
                              <a:lumMod val="75000"/>
                            </a:schemeClr>
                          </a:solidFill>
                          <a:effectLst/>
                        </a:rPr>
                        <a:t>[8] </a:t>
                      </a:r>
                      <a:endParaRPr kumimoji="0" lang="en-US" altLang="zh-CN" sz="1400" b="0" i="0" u="none" strike="noStrike" cap="none" normalizeH="0" baseline="0" dirty="0" smtClean="0">
                        <a:ln>
                          <a:noFill/>
                        </a:ln>
                        <a:solidFill>
                          <a:schemeClr val="accent2">
                            <a:lumMod val="75000"/>
                          </a:schemeClr>
                        </a:solidFill>
                        <a:effectLst/>
                        <a:latin typeface="+mj-ea"/>
                        <a:ea typeface="+mj-ea"/>
                      </a:endParaRPr>
                    </a:p>
                  </a:txBody>
                  <a:tcPr anchor="ctr" horzOverflow="overflow">
                    <a:solidFill>
                      <a:schemeClr val="accent3">
                        <a:lumMod val="40000"/>
                        <a:lumOff val="60000"/>
                      </a:schemeClr>
                    </a:solid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400" u="none" strike="noStrike" cap="none" normalizeH="0" baseline="0" smtClean="0">
                          <a:ln>
                            <a:noFill/>
                          </a:ln>
                          <a:effectLst/>
                        </a:rPr>
                        <a:t>8 </a:t>
                      </a:r>
                      <a:endParaRPr kumimoji="0" lang="en-US" altLang="zh-CN" sz="1400" b="0" i="0" u="none" strike="noStrike" cap="none" normalizeH="0" baseline="0" smtClean="0">
                        <a:ln>
                          <a:noFill/>
                        </a:ln>
                        <a:solidFill>
                          <a:schemeClr val="tx1"/>
                        </a:solidFill>
                        <a:effectLst/>
                        <a:latin typeface="+mj-ea"/>
                        <a:ea typeface="+mj-ea"/>
                      </a:endParaRPr>
                    </a:p>
                  </a:txBody>
                  <a:tcPr anchor="ctr" horzOverflow="overflow"/>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400" u="none" strike="noStrike" cap="none" normalizeH="0" baseline="0" smtClean="0">
                          <a:ln>
                            <a:noFill/>
                          </a:ln>
                          <a:effectLst/>
                        </a:rPr>
                        <a:t>5 </a:t>
                      </a:r>
                      <a:endParaRPr kumimoji="0" lang="en-US" altLang="zh-CN" sz="1400" b="0" i="0" u="none" strike="noStrike" cap="none" normalizeH="0" baseline="0" smtClean="0">
                        <a:ln>
                          <a:noFill/>
                        </a:ln>
                        <a:solidFill>
                          <a:schemeClr val="tx1"/>
                        </a:solidFill>
                        <a:effectLst/>
                        <a:latin typeface="+mj-ea"/>
                        <a:ea typeface="+mj-ea"/>
                      </a:endParaRPr>
                    </a:p>
                  </a:txBody>
                  <a:tcPr anchor="ctr" horzOverflow="overflow"/>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400" u="none" strike="noStrike" cap="none" normalizeH="0" baseline="0" dirty="0" smtClean="0">
                          <a:ln>
                            <a:noFill/>
                          </a:ln>
                          <a:solidFill>
                            <a:schemeClr val="accent2">
                              <a:lumMod val="75000"/>
                            </a:schemeClr>
                          </a:solidFill>
                          <a:effectLst/>
                        </a:rPr>
                        <a:t>[12] </a:t>
                      </a:r>
                      <a:endParaRPr kumimoji="0" lang="en-US" altLang="zh-CN" sz="1400" b="0" i="0" u="none" strike="noStrike" cap="none" normalizeH="0" baseline="0" dirty="0" smtClean="0">
                        <a:ln>
                          <a:noFill/>
                        </a:ln>
                        <a:solidFill>
                          <a:schemeClr val="accent2">
                            <a:lumMod val="75000"/>
                          </a:schemeClr>
                        </a:solidFill>
                        <a:effectLst/>
                        <a:latin typeface="+mj-ea"/>
                        <a:ea typeface="+mj-ea"/>
                      </a:endParaRPr>
                    </a:p>
                  </a:txBody>
                  <a:tcPr anchor="ctr" horzOverflow="overflow">
                    <a:solidFill>
                      <a:schemeClr val="accent3">
                        <a:lumMod val="40000"/>
                        <a:lumOff val="60000"/>
                      </a:schemeClr>
                    </a:solidFill>
                  </a:tcPr>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400" u="none" strike="noStrike" cap="none" normalizeH="0" baseline="0" dirty="0" smtClean="0">
                          <a:ln>
                            <a:noFill/>
                          </a:ln>
                          <a:effectLst/>
                        </a:rPr>
                        <a:t>4 </a:t>
                      </a:r>
                      <a:endParaRPr kumimoji="0" lang="en-US" altLang="zh-CN" sz="1400" b="0" i="0" u="none" strike="noStrike" cap="none" normalizeH="0" baseline="0" dirty="0" smtClean="0">
                        <a:ln>
                          <a:noFill/>
                        </a:ln>
                        <a:solidFill>
                          <a:schemeClr val="tx1"/>
                        </a:solidFill>
                        <a:effectLst/>
                        <a:latin typeface="+mj-ea"/>
                        <a:ea typeface="+mj-ea"/>
                      </a:endParaRPr>
                    </a:p>
                  </a:txBody>
                  <a:tcPr anchor="ctr" horzOverflow="overflow"/>
                </a:tc>
                <a:tc>
                  <a:txBody>
                    <a:bodyPr/>
                    <a:lstStyle/>
                    <a:p>
                      <a:pPr marL="0" marR="0" lvl="0" indent="0" algn="ctr" defTabSz="914400" rtl="0" eaLnBrk="1" fontAlgn="base" latinLnBrk="1" hangingPunct="1">
                        <a:lnSpc>
                          <a:spcPct val="100000"/>
                        </a:lnSpc>
                        <a:spcBef>
                          <a:spcPct val="0"/>
                        </a:spcBef>
                        <a:spcAft>
                          <a:spcPct val="0"/>
                        </a:spcAft>
                        <a:buClrTx/>
                        <a:buSzTx/>
                        <a:buFontTx/>
                        <a:buNone/>
                      </a:pPr>
                      <a:r>
                        <a:rPr kumimoji="0" lang="en-US" altLang="zh-CN" sz="1400" u="none" strike="noStrike" cap="none" normalizeH="0" baseline="0" dirty="0" smtClean="0">
                          <a:ln>
                            <a:noFill/>
                          </a:ln>
                          <a:effectLst/>
                        </a:rPr>
                        <a:t>8 </a:t>
                      </a:r>
                      <a:endParaRPr kumimoji="0" lang="en-US" altLang="zh-CN" sz="1400" b="0" i="0" u="none" strike="noStrike" cap="none" normalizeH="0" baseline="0" dirty="0" smtClean="0">
                        <a:ln>
                          <a:noFill/>
                        </a:ln>
                        <a:solidFill>
                          <a:schemeClr val="tx1"/>
                        </a:solidFill>
                        <a:effectLst/>
                        <a:latin typeface="+mj-ea"/>
                        <a:ea typeface="+mj-ea"/>
                      </a:endParaRPr>
                    </a:p>
                  </a:txBody>
                  <a:tcPr anchor="ctr" horzOverflow="overflow"/>
                </a:tc>
              </a:tr>
            </a:tbl>
          </a:graphicData>
        </a:graphic>
      </p:graphicFrame>
      <p:grpSp>
        <p:nvGrpSpPr>
          <p:cNvPr id="15" name="组合 14"/>
          <p:cNvGrpSpPr/>
          <p:nvPr/>
        </p:nvGrpSpPr>
        <p:grpSpPr>
          <a:xfrm>
            <a:off x="6384246" y="2449520"/>
            <a:ext cx="1790957" cy="1759575"/>
            <a:chOff x="6451982" y="2297114"/>
            <a:chExt cx="1790957" cy="1759575"/>
          </a:xfrm>
        </p:grpSpPr>
        <p:pic>
          <p:nvPicPr>
            <p:cNvPr id="16" name="Picture 60" descr="mx_xk"/>
            <p:cNvPicPr>
              <a:picLocks noChangeAspect="1"/>
            </p:cNvPicPr>
            <p:nvPr/>
          </p:nvPicPr>
          <p:blipFill rotWithShape="1">
            <a:blip r:embed="rId3"/>
            <a:srcRect l="12212" b="10940"/>
            <a:stretch/>
          </p:blipFill>
          <p:spPr>
            <a:xfrm>
              <a:off x="6451982" y="2302867"/>
              <a:ext cx="1790957" cy="1453319"/>
            </a:xfrm>
            <a:prstGeom prst="rect">
              <a:avLst/>
            </a:prstGeom>
            <a:noFill/>
            <a:ln w="9525">
              <a:noFill/>
            </a:ln>
          </p:spPr>
        </p:pic>
        <p:sp>
          <p:nvSpPr>
            <p:cNvPr id="17" name="圆角矩形标注 16"/>
            <p:cNvSpPr/>
            <p:nvPr/>
          </p:nvSpPr>
          <p:spPr>
            <a:xfrm>
              <a:off x="6490887" y="2297114"/>
              <a:ext cx="1752052" cy="1759575"/>
            </a:xfrm>
            <a:prstGeom prst="wedgeRoundRectCallout">
              <a:avLst>
                <a:gd name="adj1" fmla="val -65598"/>
                <a:gd name="adj2" fmla="val -15837"/>
                <a:gd name="adj3" fmla="val 16667"/>
              </a:avLst>
            </a:prstGeom>
            <a:noFill/>
            <a:ln w="28575">
              <a:solidFill>
                <a:srgbClr val="5CC6D8"/>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TextBox 17"/>
            <p:cNvSpPr txBox="1"/>
            <p:nvPr/>
          </p:nvSpPr>
          <p:spPr>
            <a:xfrm>
              <a:off x="6722533" y="3779690"/>
              <a:ext cx="1415772" cy="276999"/>
            </a:xfrm>
            <a:prstGeom prst="rect">
              <a:avLst/>
            </a:prstGeom>
            <a:noFill/>
          </p:spPr>
          <p:txBody>
            <a:bodyPr wrap="none" rtlCol="0">
              <a:spAutoFit/>
            </a:bodyPr>
            <a:lstStyle/>
            <a:p>
              <a:r>
                <a:rPr lang="zh-CN" altLang="en-US" sz="1200" dirty="0">
                  <a:solidFill>
                    <a:schemeClr val="accent2">
                      <a:lumMod val="75000"/>
                    </a:schemeClr>
                  </a:solidFill>
                  <a:latin typeface="+mn-ea"/>
                </a:rPr>
                <a:t>立方体的线框模型</a:t>
              </a:r>
            </a:p>
          </p:txBody>
        </p:sp>
      </p:grpSp>
    </p:spTree>
    <p:extLst>
      <p:ext uri="{BB962C8B-B14F-4D97-AF65-F5344CB8AC3E}">
        <p14:creationId xmlns:p14="http://schemas.microsoft.com/office/powerpoint/2010/main" val="4045527494"/>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fade">
                                      <p:cBhvr>
                                        <p:cTn id="7" dur="500"/>
                                        <p:tgtEl>
                                          <p:spTgt spid="38"/>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randombar(horizontal)">
                                      <p:cBhvr>
                                        <p:cTn id="1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组合 9"/>
          <p:cNvGrpSpPr/>
          <p:nvPr/>
        </p:nvGrpSpPr>
        <p:grpSpPr>
          <a:xfrm>
            <a:off x="3173612" y="2046368"/>
            <a:ext cx="2286153" cy="2152427"/>
            <a:chOff x="3173612" y="2046368"/>
            <a:chExt cx="2286153" cy="2152427"/>
          </a:xfrm>
        </p:grpSpPr>
        <p:grpSp>
          <p:nvGrpSpPr>
            <p:cNvPr id="20" name="Group 2"/>
            <p:cNvGrpSpPr/>
            <p:nvPr/>
          </p:nvGrpSpPr>
          <p:grpSpPr bwMode="auto">
            <a:xfrm>
              <a:off x="3173612" y="2046368"/>
              <a:ext cx="2286153" cy="2152427"/>
              <a:chOff x="184" y="2688"/>
              <a:chExt cx="1268" cy="1194"/>
            </a:xfrm>
            <a:solidFill>
              <a:srgbClr val="2676FF">
                <a:lumMod val="20000"/>
                <a:lumOff val="80000"/>
              </a:srgbClr>
            </a:solidFill>
          </p:grpSpPr>
          <p:sp>
            <p:nvSpPr>
              <p:cNvPr id="27" name="Freeform 3"/>
              <p:cNvSpPr/>
              <p:nvPr/>
            </p:nvSpPr>
            <p:spPr bwMode="ltGray">
              <a:xfrm>
                <a:off x="184" y="2692"/>
                <a:ext cx="770" cy="942"/>
              </a:xfrm>
              <a:custGeom>
                <a:avLst/>
                <a:gdLst>
                  <a:gd name="T0" fmla="*/ 636 w 770"/>
                  <a:gd name="T1" fmla="*/ 0 h 942"/>
                  <a:gd name="T2" fmla="*/ 770 w 770"/>
                  <a:gd name="T3" fmla="*/ 602 h 942"/>
                  <a:gd name="T4" fmla="*/ 270 w 770"/>
                  <a:gd name="T5" fmla="*/ 942 h 942"/>
                  <a:gd name="T6" fmla="*/ 0 w 770"/>
                  <a:gd name="T7" fmla="*/ 216 h 942"/>
                  <a:gd name="T8" fmla="*/ 636 w 770"/>
                  <a:gd name="T9" fmla="*/ 0 h 942"/>
                  <a:gd name="T10" fmla="*/ 0 60000 65536"/>
                  <a:gd name="T11" fmla="*/ 0 60000 65536"/>
                  <a:gd name="T12" fmla="*/ 0 60000 65536"/>
                  <a:gd name="T13" fmla="*/ 0 60000 65536"/>
                  <a:gd name="T14" fmla="*/ 0 60000 65536"/>
                  <a:gd name="T15" fmla="*/ 0 w 770"/>
                  <a:gd name="T16" fmla="*/ 0 h 942"/>
                  <a:gd name="T17" fmla="*/ 770 w 770"/>
                  <a:gd name="T18" fmla="*/ 942 h 942"/>
                </a:gdLst>
                <a:ahLst/>
                <a:cxnLst>
                  <a:cxn ang="T10">
                    <a:pos x="T0" y="T1"/>
                  </a:cxn>
                  <a:cxn ang="T11">
                    <a:pos x="T2" y="T3"/>
                  </a:cxn>
                  <a:cxn ang="T12">
                    <a:pos x="T4" y="T5"/>
                  </a:cxn>
                  <a:cxn ang="T13">
                    <a:pos x="T6" y="T7"/>
                  </a:cxn>
                  <a:cxn ang="T14">
                    <a:pos x="T8" y="T9"/>
                  </a:cxn>
                </a:cxnLst>
                <a:rect l="T15" t="T16" r="T17" b="T18"/>
                <a:pathLst>
                  <a:path w="770" h="942">
                    <a:moveTo>
                      <a:pt x="636" y="0"/>
                    </a:moveTo>
                    <a:lnTo>
                      <a:pt x="770" y="602"/>
                    </a:lnTo>
                    <a:lnTo>
                      <a:pt x="270" y="942"/>
                    </a:lnTo>
                    <a:lnTo>
                      <a:pt x="0" y="216"/>
                    </a:lnTo>
                    <a:lnTo>
                      <a:pt x="636" y="0"/>
                    </a:lnTo>
                    <a:close/>
                  </a:path>
                </a:pathLst>
              </a:custGeom>
              <a:solidFill>
                <a:srgbClr val="EAEAEA"/>
              </a:solidFill>
              <a:ln>
                <a:noFill/>
              </a:ln>
              <a:extLst>
                <a:ext uri="{91240B29-F687-4F45-9708-019B960494DF}">
                  <a14:hiddenLine xmlns:a14="http://schemas.microsoft.com/office/drawing/2010/main" w="9525">
                    <a:solidFill>
                      <a:srgbClr val="000000"/>
                    </a:solidFill>
                    <a:round/>
                  </a14:hiddenLine>
                </a:ex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Text" lastClr="000000"/>
                  </a:solidFill>
                  <a:effectLst/>
                  <a:uLnTx/>
                  <a:uFillTx/>
                  <a:latin typeface="Impact" panose="020B0806030902050204" pitchFamily="34" charset="0"/>
                  <a:ea typeface="微软雅黑" panose="020B0503020204020204" pitchFamily="34" charset="-122"/>
                </a:endParaRPr>
              </a:p>
            </p:txBody>
          </p:sp>
          <p:sp>
            <p:nvSpPr>
              <p:cNvPr id="28" name="Freeform 4"/>
              <p:cNvSpPr/>
              <p:nvPr/>
            </p:nvSpPr>
            <p:spPr bwMode="ltGray">
              <a:xfrm>
                <a:off x="816" y="2688"/>
                <a:ext cx="636" cy="724"/>
              </a:xfrm>
              <a:custGeom>
                <a:avLst/>
                <a:gdLst>
                  <a:gd name="T0" fmla="*/ 0 w 636"/>
                  <a:gd name="T1" fmla="*/ 2 h 724"/>
                  <a:gd name="T2" fmla="*/ 138 w 636"/>
                  <a:gd name="T3" fmla="*/ 606 h 724"/>
                  <a:gd name="T4" fmla="*/ 636 w 636"/>
                  <a:gd name="T5" fmla="*/ 724 h 724"/>
                  <a:gd name="T6" fmla="*/ 574 w 636"/>
                  <a:gd name="T7" fmla="*/ 0 h 724"/>
                  <a:gd name="T8" fmla="*/ 0 w 636"/>
                  <a:gd name="T9" fmla="*/ 2 h 724"/>
                  <a:gd name="T10" fmla="*/ 0 60000 65536"/>
                  <a:gd name="T11" fmla="*/ 0 60000 65536"/>
                  <a:gd name="T12" fmla="*/ 0 60000 65536"/>
                  <a:gd name="T13" fmla="*/ 0 60000 65536"/>
                  <a:gd name="T14" fmla="*/ 0 60000 65536"/>
                  <a:gd name="T15" fmla="*/ 0 w 636"/>
                  <a:gd name="T16" fmla="*/ 0 h 724"/>
                  <a:gd name="T17" fmla="*/ 636 w 636"/>
                  <a:gd name="T18" fmla="*/ 724 h 724"/>
                </a:gdLst>
                <a:ahLst/>
                <a:cxnLst>
                  <a:cxn ang="T10">
                    <a:pos x="T0" y="T1"/>
                  </a:cxn>
                  <a:cxn ang="T11">
                    <a:pos x="T2" y="T3"/>
                  </a:cxn>
                  <a:cxn ang="T12">
                    <a:pos x="T4" y="T5"/>
                  </a:cxn>
                  <a:cxn ang="T13">
                    <a:pos x="T6" y="T7"/>
                  </a:cxn>
                  <a:cxn ang="T14">
                    <a:pos x="T8" y="T9"/>
                  </a:cxn>
                </a:cxnLst>
                <a:rect l="T15" t="T16" r="T17" b="T18"/>
                <a:pathLst>
                  <a:path w="636" h="724">
                    <a:moveTo>
                      <a:pt x="0" y="2"/>
                    </a:moveTo>
                    <a:lnTo>
                      <a:pt x="138" y="606"/>
                    </a:lnTo>
                    <a:lnTo>
                      <a:pt x="636" y="724"/>
                    </a:lnTo>
                    <a:lnTo>
                      <a:pt x="574" y="0"/>
                    </a:lnTo>
                    <a:lnTo>
                      <a:pt x="0" y="2"/>
                    </a:lnTo>
                    <a:close/>
                  </a:path>
                </a:pathLst>
              </a:custGeom>
              <a:solidFill>
                <a:srgbClr val="EAEAEA"/>
              </a:solidFill>
              <a:ln>
                <a:noFill/>
              </a:ln>
              <a:extLst>
                <a:ext uri="{91240B29-F687-4F45-9708-019B960494DF}">
                  <a14:hiddenLine xmlns:a14="http://schemas.microsoft.com/office/drawing/2010/main" w="9525">
                    <a:solidFill>
                      <a:srgbClr val="000000"/>
                    </a:solidFill>
                    <a:round/>
                  </a14:hiddenLine>
                </a:ex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Text" lastClr="000000"/>
                  </a:solidFill>
                  <a:effectLst/>
                  <a:uLnTx/>
                  <a:uFillTx/>
                  <a:latin typeface="Impact" panose="020B0806030902050204" pitchFamily="34" charset="0"/>
                  <a:ea typeface="微软雅黑" panose="020B0503020204020204" pitchFamily="34" charset="-122"/>
                </a:endParaRPr>
              </a:p>
            </p:txBody>
          </p:sp>
          <p:sp>
            <p:nvSpPr>
              <p:cNvPr id="29" name="Freeform 5"/>
              <p:cNvSpPr/>
              <p:nvPr/>
            </p:nvSpPr>
            <p:spPr bwMode="ltGray">
              <a:xfrm>
                <a:off x="452" y="3296"/>
                <a:ext cx="998" cy="586"/>
              </a:xfrm>
              <a:custGeom>
                <a:avLst/>
                <a:gdLst>
                  <a:gd name="T0" fmla="*/ 0 w 998"/>
                  <a:gd name="T1" fmla="*/ 340 h 586"/>
                  <a:gd name="T2" fmla="*/ 500 w 998"/>
                  <a:gd name="T3" fmla="*/ 0 h 586"/>
                  <a:gd name="T4" fmla="*/ 998 w 998"/>
                  <a:gd name="T5" fmla="*/ 116 h 586"/>
                  <a:gd name="T6" fmla="*/ 540 w 998"/>
                  <a:gd name="T7" fmla="*/ 586 h 586"/>
                  <a:gd name="T8" fmla="*/ 0 w 998"/>
                  <a:gd name="T9" fmla="*/ 340 h 586"/>
                  <a:gd name="T10" fmla="*/ 0 60000 65536"/>
                  <a:gd name="T11" fmla="*/ 0 60000 65536"/>
                  <a:gd name="T12" fmla="*/ 0 60000 65536"/>
                  <a:gd name="T13" fmla="*/ 0 60000 65536"/>
                  <a:gd name="T14" fmla="*/ 0 60000 65536"/>
                  <a:gd name="T15" fmla="*/ 0 w 998"/>
                  <a:gd name="T16" fmla="*/ 0 h 586"/>
                  <a:gd name="T17" fmla="*/ 998 w 998"/>
                  <a:gd name="T18" fmla="*/ 586 h 586"/>
                </a:gdLst>
                <a:ahLst/>
                <a:cxnLst>
                  <a:cxn ang="T10">
                    <a:pos x="T0" y="T1"/>
                  </a:cxn>
                  <a:cxn ang="T11">
                    <a:pos x="T2" y="T3"/>
                  </a:cxn>
                  <a:cxn ang="T12">
                    <a:pos x="T4" y="T5"/>
                  </a:cxn>
                  <a:cxn ang="T13">
                    <a:pos x="T6" y="T7"/>
                  </a:cxn>
                  <a:cxn ang="T14">
                    <a:pos x="T8" y="T9"/>
                  </a:cxn>
                </a:cxnLst>
                <a:rect l="T15" t="T16" r="T17" b="T18"/>
                <a:pathLst>
                  <a:path w="998" h="586">
                    <a:moveTo>
                      <a:pt x="0" y="340"/>
                    </a:moveTo>
                    <a:lnTo>
                      <a:pt x="500" y="0"/>
                    </a:lnTo>
                    <a:lnTo>
                      <a:pt x="998" y="116"/>
                    </a:lnTo>
                    <a:lnTo>
                      <a:pt x="540" y="586"/>
                    </a:lnTo>
                    <a:lnTo>
                      <a:pt x="0" y="340"/>
                    </a:lnTo>
                    <a:close/>
                  </a:path>
                </a:pathLst>
              </a:custGeom>
              <a:solidFill>
                <a:srgbClr val="EAEAEA"/>
              </a:solidFill>
              <a:ln>
                <a:noFill/>
              </a:ln>
              <a:extLst>
                <a:ext uri="{91240B29-F687-4F45-9708-019B960494DF}">
                  <a14:hiddenLine xmlns:a14="http://schemas.microsoft.com/office/drawing/2010/main" w="9525">
                    <a:solidFill>
                      <a:srgbClr val="000000"/>
                    </a:solidFill>
                    <a:round/>
                  </a14:hiddenLine>
                </a:ex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Text" lastClr="000000"/>
                  </a:solidFill>
                  <a:effectLst/>
                  <a:uLnTx/>
                  <a:uFillTx/>
                  <a:latin typeface="Impact" panose="020B0806030902050204" pitchFamily="34" charset="0"/>
                  <a:ea typeface="微软雅黑" panose="020B0503020204020204" pitchFamily="34" charset="-122"/>
                </a:endParaRPr>
              </a:p>
            </p:txBody>
          </p:sp>
        </p:grpSp>
        <p:sp>
          <p:nvSpPr>
            <p:cNvPr id="21" name="Freeform 8"/>
            <p:cNvSpPr/>
            <p:nvPr/>
          </p:nvSpPr>
          <p:spPr bwMode="gray">
            <a:xfrm>
              <a:off x="3437399" y="2272022"/>
              <a:ext cx="1122415" cy="1372970"/>
            </a:xfrm>
            <a:custGeom>
              <a:avLst/>
              <a:gdLst/>
              <a:ahLst/>
              <a:cxnLst>
                <a:cxn ang="0">
                  <a:pos x="636" y="0"/>
                </a:cxn>
                <a:cxn ang="0">
                  <a:pos x="770" y="602"/>
                </a:cxn>
                <a:cxn ang="0">
                  <a:pos x="270" y="942"/>
                </a:cxn>
                <a:cxn ang="0">
                  <a:pos x="0" y="216"/>
                </a:cxn>
                <a:cxn ang="0">
                  <a:pos x="636" y="0"/>
                </a:cxn>
              </a:cxnLst>
              <a:rect l="0" t="0" r="r" b="b"/>
              <a:pathLst>
                <a:path w="770" h="942">
                  <a:moveTo>
                    <a:pt x="636" y="0"/>
                  </a:moveTo>
                  <a:lnTo>
                    <a:pt x="770" y="602"/>
                  </a:lnTo>
                  <a:lnTo>
                    <a:pt x="270" y="942"/>
                  </a:lnTo>
                  <a:lnTo>
                    <a:pt x="0" y="216"/>
                  </a:lnTo>
                  <a:lnTo>
                    <a:pt x="636" y="0"/>
                  </a:lnTo>
                  <a:close/>
                </a:path>
              </a:pathLst>
            </a:custGeom>
            <a:solidFill>
              <a:schemeClr val="accent3"/>
            </a:solidFill>
            <a:ln w="3175" cap="flat" cmpd="sng" algn="ctr">
              <a:noFill/>
              <a:prstDash val="solid"/>
            </a:ln>
            <a:effectLst/>
          </p:spPr>
          <p:txBody>
            <a:bodyPr vert="eaVert" anchor="ctr"/>
            <a:lstStyle/>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3200" b="0" i="0" u="none" strike="noStrike" kern="0" cap="none" spc="0" normalizeH="0" baseline="0" noProof="0" dirty="0">
                <a:ln>
                  <a:noFill/>
                </a:ln>
                <a:solidFill>
                  <a:sysClr val="window" lastClr="FFFFFF"/>
                </a:solidFill>
                <a:effectLst/>
                <a:uLnTx/>
                <a:uFillTx/>
                <a:latin typeface="微软雅黑" panose="020B0503020204020204" pitchFamily="34" charset="-122"/>
                <a:ea typeface="微软雅黑" panose="020B0503020204020204" pitchFamily="34" charset="-122"/>
                <a:cs typeface="+mn-cs"/>
              </a:endParaRPr>
            </a:p>
          </p:txBody>
        </p:sp>
        <p:sp>
          <p:nvSpPr>
            <p:cNvPr id="22" name="Freeform 9"/>
            <p:cNvSpPr/>
            <p:nvPr/>
          </p:nvSpPr>
          <p:spPr bwMode="gray">
            <a:xfrm>
              <a:off x="4358653" y="2266192"/>
              <a:ext cx="927085" cy="1055234"/>
            </a:xfrm>
            <a:custGeom>
              <a:avLst/>
              <a:gdLst/>
              <a:ahLst/>
              <a:cxnLst>
                <a:cxn ang="0">
                  <a:pos x="0" y="2"/>
                </a:cxn>
                <a:cxn ang="0">
                  <a:pos x="138" y="606"/>
                </a:cxn>
                <a:cxn ang="0">
                  <a:pos x="636" y="724"/>
                </a:cxn>
                <a:cxn ang="0">
                  <a:pos x="574" y="0"/>
                </a:cxn>
                <a:cxn ang="0">
                  <a:pos x="0" y="2"/>
                </a:cxn>
              </a:cxnLst>
              <a:rect l="0" t="0" r="r" b="b"/>
              <a:pathLst>
                <a:path w="636" h="724">
                  <a:moveTo>
                    <a:pt x="0" y="2"/>
                  </a:moveTo>
                  <a:lnTo>
                    <a:pt x="138" y="606"/>
                  </a:lnTo>
                  <a:lnTo>
                    <a:pt x="636" y="724"/>
                  </a:lnTo>
                  <a:lnTo>
                    <a:pt x="574" y="0"/>
                  </a:lnTo>
                  <a:lnTo>
                    <a:pt x="0" y="2"/>
                  </a:lnTo>
                  <a:close/>
                </a:path>
              </a:pathLst>
            </a:custGeom>
            <a:solidFill>
              <a:schemeClr val="accent2"/>
            </a:solidFill>
            <a:ln w="3175" cap="flat" cmpd="sng" algn="ctr">
              <a:noFill/>
              <a:prstDash val="solid"/>
            </a:ln>
            <a:effectLst/>
          </p:spPr>
          <p:txBody>
            <a:bodyPr vert="eaVert" anchor="ctr"/>
            <a:lstStyle/>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3200" b="0" i="0" u="none" strike="noStrike" kern="0" cap="none" spc="0" normalizeH="0" baseline="0" noProof="0" dirty="0">
                <a:ln>
                  <a:noFill/>
                </a:ln>
                <a:solidFill>
                  <a:sysClr val="window" lastClr="FFFFFF"/>
                </a:solidFill>
                <a:effectLst/>
                <a:uLnTx/>
                <a:uFillTx/>
                <a:latin typeface="微软雅黑" panose="020B0503020204020204" pitchFamily="34" charset="-122"/>
                <a:ea typeface="微软雅黑" panose="020B0503020204020204" pitchFamily="34" charset="-122"/>
                <a:cs typeface="+mn-cs"/>
              </a:endParaRPr>
            </a:p>
          </p:txBody>
        </p:sp>
        <p:sp>
          <p:nvSpPr>
            <p:cNvPr id="23" name="Freeform 10"/>
            <p:cNvSpPr/>
            <p:nvPr/>
          </p:nvSpPr>
          <p:spPr bwMode="gray">
            <a:xfrm>
              <a:off x="3828057" y="3152355"/>
              <a:ext cx="1454767" cy="854098"/>
            </a:xfrm>
            <a:custGeom>
              <a:avLst/>
              <a:gdLst/>
              <a:ahLst/>
              <a:cxnLst>
                <a:cxn ang="0">
                  <a:pos x="0" y="340"/>
                </a:cxn>
                <a:cxn ang="0">
                  <a:pos x="500" y="0"/>
                </a:cxn>
                <a:cxn ang="0">
                  <a:pos x="998" y="116"/>
                </a:cxn>
                <a:cxn ang="0">
                  <a:pos x="540" y="586"/>
                </a:cxn>
                <a:cxn ang="0">
                  <a:pos x="0" y="340"/>
                </a:cxn>
              </a:cxnLst>
              <a:rect l="0" t="0" r="r" b="b"/>
              <a:pathLst>
                <a:path w="998" h="586">
                  <a:moveTo>
                    <a:pt x="0" y="340"/>
                  </a:moveTo>
                  <a:lnTo>
                    <a:pt x="500" y="0"/>
                  </a:lnTo>
                  <a:lnTo>
                    <a:pt x="998" y="116"/>
                  </a:lnTo>
                  <a:lnTo>
                    <a:pt x="540" y="586"/>
                  </a:lnTo>
                  <a:lnTo>
                    <a:pt x="0" y="340"/>
                  </a:lnTo>
                  <a:close/>
                </a:path>
              </a:pathLst>
            </a:custGeom>
            <a:solidFill>
              <a:schemeClr val="accent1"/>
            </a:solidFill>
            <a:ln w="3175" cap="flat" cmpd="sng" algn="ctr">
              <a:noFill/>
              <a:prstDash val="solid"/>
            </a:ln>
            <a:effectLst/>
          </p:spPr>
          <p:txBody>
            <a:bodyPr vert="eaVert" anchor="ctr"/>
            <a:lstStyle/>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3200" b="0" i="0" u="none" strike="noStrike" kern="0" cap="none" spc="0" normalizeH="0" baseline="0" noProof="0" dirty="0">
                <a:ln>
                  <a:noFill/>
                </a:ln>
                <a:solidFill>
                  <a:sysClr val="window" lastClr="FFFFFF"/>
                </a:solidFill>
                <a:effectLst/>
                <a:uLnTx/>
                <a:uFillTx/>
                <a:latin typeface="微软雅黑" panose="020B0503020204020204" pitchFamily="34" charset="-122"/>
                <a:ea typeface="微软雅黑" panose="020B0503020204020204" pitchFamily="34" charset="-122"/>
                <a:cs typeface="+mn-cs"/>
              </a:endParaRPr>
            </a:p>
          </p:txBody>
        </p:sp>
        <p:sp>
          <p:nvSpPr>
            <p:cNvPr id="46" name="矩形 45"/>
            <p:cNvSpPr/>
            <p:nvPr/>
          </p:nvSpPr>
          <p:spPr>
            <a:xfrm>
              <a:off x="4282197" y="3282355"/>
              <a:ext cx="604653" cy="523220"/>
            </a:xfrm>
            <a:prstGeom prst="rect">
              <a:avLst/>
            </a:prstGeom>
            <a:effectLst/>
          </p:spPr>
          <p:txBody>
            <a:bodyPr vert="horz" wrap="none">
              <a:spAutoFit/>
            </a:bodyPr>
            <a:lstStyle/>
            <a:p>
              <a:r>
                <a:rPr lang="en-US" altLang="zh-CN" sz="2800" dirty="0">
                  <a:solidFill>
                    <a:schemeClr val="bg1"/>
                  </a:solidFill>
                  <a:latin typeface="+mj-ea"/>
                  <a:ea typeface="+mj-ea"/>
                  <a:cs typeface="Arial" panose="020B0604020202020204" pitchFamily="34" charset="0"/>
                </a:rPr>
                <a:t>03</a:t>
              </a:r>
              <a:endParaRPr lang="zh-CN" altLang="en-US" sz="2800" dirty="0">
                <a:solidFill>
                  <a:schemeClr val="bg1"/>
                </a:solidFill>
                <a:latin typeface="+mj-ea"/>
                <a:ea typeface="+mj-ea"/>
                <a:cs typeface="Arial" panose="020B0604020202020204" pitchFamily="34" charset="0"/>
              </a:endParaRPr>
            </a:p>
          </p:txBody>
        </p:sp>
        <p:sp>
          <p:nvSpPr>
            <p:cNvPr id="47" name="矩形 46"/>
            <p:cNvSpPr/>
            <p:nvPr/>
          </p:nvSpPr>
          <p:spPr>
            <a:xfrm>
              <a:off x="3785645" y="2652275"/>
              <a:ext cx="604653" cy="523220"/>
            </a:xfrm>
            <a:prstGeom prst="rect">
              <a:avLst/>
            </a:prstGeom>
            <a:effectLst/>
          </p:spPr>
          <p:txBody>
            <a:bodyPr vert="horz" wrap="none">
              <a:spAutoFit/>
            </a:bodyPr>
            <a:lstStyle/>
            <a:p>
              <a:r>
                <a:rPr lang="en-US" altLang="zh-CN" sz="2800" dirty="0" smtClean="0">
                  <a:solidFill>
                    <a:schemeClr val="bg1"/>
                  </a:solidFill>
                  <a:latin typeface="+mj-ea"/>
                  <a:ea typeface="+mj-ea"/>
                  <a:cs typeface="Arial" panose="020B0604020202020204" pitchFamily="34" charset="0"/>
                </a:rPr>
                <a:t>01</a:t>
              </a:r>
              <a:endParaRPr lang="zh-CN" altLang="en-US" sz="2800" dirty="0">
                <a:solidFill>
                  <a:schemeClr val="bg1"/>
                </a:solidFill>
                <a:latin typeface="+mj-ea"/>
                <a:ea typeface="+mj-ea"/>
                <a:cs typeface="Arial" panose="020B0604020202020204" pitchFamily="34" charset="0"/>
              </a:endParaRPr>
            </a:p>
          </p:txBody>
        </p:sp>
        <p:sp>
          <p:nvSpPr>
            <p:cNvPr id="48" name="矩形 47"/>
            <p:cNvSpPr/>
            <p:nvPr/>
          </p:nvSpPr>
          <p:spPr>
            <a:xfrm>
              <a:off x="4576273" y="2545618"/>
              <a:ext cx="604653" cy="523220"/>
            </a:xfrm>
            <a:prstGeom prst="rect">
              <a:avLst/>
            </a:prstGeom>
            <a:effectLst/>
          </p:spPr>
          <p:txBody>
            <a:bodyPr vert="horz" wrap="none">
              <a:spAutoFit/>
            </a:bodyPr>
            <a:lstStyle/>
            <a:p>
              <a:r>
                <a:rPr lang="en-US" altLang="zh-CN" sz="2800" dirty="0">
                  <a:solidFill>
                    <a:schemeClr val="bg1"/>
                  </a:solidFill>
                  <a:latin typeface="+mj-ea"/>
                  <a:ea typeface="+mj-ea"/>
                  <a:cs typeface="Arial" panose="020B0604020202020204" pitchFamily="34" charset="0"/>
                </a:rPr>
                <a:t>02</a:t>
              </a:r>
              <a:endParaRPr lang="zh-CN" altLang="en-US" sz="2800" dirty="0">
                <a:solidFill>
                  <a:schemeClr val="bg1"/>
                </a:solidFill>
                <a:latin typeface="+mj-ea"/>
                <a:ea typeface="+mj-ea"/>
                <a:cs typeface="Arial" panose="020B0604020202020204" pitchFamily="34" charset="0"/>
              </a:endParaRPr>
            </a:p>
          </p:txBody>
        </p:sp>
      </p:grpSp>
      <p:sp>
        <p:nvSpPr>
          <p:cNvPr id="13" name="矩形 12"/>
          <p:cNvSpPr/>
          <p:nvPr/>
        </p:nvSpPr>
        <p:spPr>
          <a:xfrm>
            <a:off x="1380620" y="229309"/>
            <a:ext cx="4740780" cy="576248"/>
          </a:xfrm>
          <a:prstGeom prst="rect">
            <a:avLst/>
          </a:prstGeom>
        </p:spPr>
        <p:txBody>
          <a:bodyPr wrap="square" lIns="68580" tIns="34290" rIns="68580" bIns="34290">
            <a:spAutoFit/>
            <a:scene3d>
              <a:camera prst="orthographicFront"/>
              <a:lightRig rig="threePt" dir="t"/>
            </a:scene3d>
            <a:sp3d contourW="12700"/>
          </a:bodyPr>
          <a:lstStyle/>
          <a:p>
            <a:pPr>
              <a:lnSpc>
                <a:spcPct val="120000"/>
              </a:lnSpc>
            </a:pPr>
            <a:r>
              <a:rPr lang="en-US" altLang="zh-CN" sz="3000" b="1" dirty="0" smtClean="0">
                <a:solidFill>
                  <a:schemeClr val="accent1"/>
                </a:solidFill>
                <a:latin typeface="+mj-ea"/>
                <a:ea typeface="+mj-ea"/>
              </a:rPr>
              <a:t>4.1.3</a:t>
            </a:r>
            <a:r>
              <a:rPr lang="zh-CN" altLang="en-US" sz="3000" b="1" dirty="0">
                <a:solidFill>
                  <a:schemeClr val="accent1"/>
                </a:solidFill>
                <a:latin typeface="+mj-ea"/>
                <a:ea typeface="+mj-ea"/>
                <a:sym typeface="+mn-ea"/>
              </a:rPr>
              <a:t>线框建模的优缺点</a:t>
            </a:r>
            <a:r>
              <a:rPr lang="zh-CN" altLang="en-US" sz="3000" b="1" dirty="0">
                <a:solidFill>
                  <a:schemeClr val="accent1"/>
                </a:solidFill>
                <a:latin typeface="+mj-ea"/>
                <a:ea typeface="+mj-ea"/>
              </a:rPr>
              <a:t> </a:t>
            </a:r>
            <a:r>
              <a:rPr lang="zh-CN" altLang="en-US" sz="3000" b="1" dirty="0" smtClean="0">
                <a:solidFill>
                  <a:schemeClr val="accent1"/>
                </a:solidFill>
                <a:latin typeface="+mj-ea"/>
                <a:ea typeface="+mj-ea"/>
              </a:rPr>
              <a:t> </a:t>
            </a:r>
            <a:r>
              <a:rPr lang="en-US" altLang="zh-CN" sz="3000" b="1" dirty="0" smtClean="0">
                <a:solidFill>
                  <a:schemeClr val="accent1"/>
                </a:solidFill>
                <a:latin typeface="+mj-ea"/>
                <a:ea typeface="+mj-ea"/>
              </a:rPr>
              <a:t>  </a:t>
            </a:r>
            <a:endParaRPr lang="en-US" altLang="zh-CN" sz="3000" b="1" dirty="0">
              <a:solidFill>
                <a:schemeClr val="accent1"/>
              </a:solidFill>
              <a:latin typeface="+mj-ea"/>
              <a:ea typeface="+mj-ea"/>
            </a:endParaRPr>
          </a:p>
        </p:txBody>
      </p:sp>
      <p:grpSp>
        <p:nvGrpSpPr>
          <p:cNvPr id="50" name="组合 49"/>
          <p:cNvGrpSpPr/>
          <p:nvPr/>
        </p:nvGrpSpPr>
        <p:grpSpPr>
          <a:xfrm>
            <a:off x="906830" y="1177372"/>
            <a:ext cx="2272126" cy="400110"/>
            <a:chOff x="1209106" y="1769885"/>
            <a:chExt cx="3029504" cy="533479"/>
          </a:xfrm>
        </p:grpSpPr>
        <p:sp>
          <p:nvSpPr>
            <p:cNvPr id="51" name="矩形 50"/>
            <p:cNvSpPr/>
            <p:nvPr/>
          </p:nvSpPr>
          <p:spPr>
            <a:xfrm>
              <a:off x="1209106" y="1908580"/>
              <a:ext cx="245660" cy="245660"/>
            </a:xfrm>
            <a:prstGeom prst="rect">
              <a:avLst/>
            </a:prstGeom>
            <a:solidFill>
              <a:srgbClr val="FD9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2" name="文本框 14"/>
            <p:cNvSpPr txBox="1"/>
            <p:nvPr/>
          </p:nvSpPr>
          <p:spPr>
            <a:xfrm>
              <a:off x="1495977" y="1769885"/>
              <a:ext cx="2742633" cy="533479"/>
            </a:xfrm>
            <a:prstGeom prst="rect">
              <a:avLst/>
            </a:prstGeom>
            <a:noFill/>
          </p:spPr>
          <p:txBody>
            <a:bodyPr wrap="none" rtlCol="0">
              <a:spAutoFit/>
              <a:scene3d>
                <a:camera prst="orthographicFront"/>
                <a:lightRig rig="threePt" dir="t"/>
              </a:scene3d>
              <a:sp3d contourW="127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zh-CN" altLang="en-US" sz="2000" b="1" dirty="0" smtClean="0">
                  <a:solidFill>
                    <a:schemeClr val="tx1">
                      <a:lumMod val="85000"/>
                      <a:lumOff val="15000"/>
                    </a:schemeClr>
                  </a:solidFill>
                  <a:latin typeface="+mj-ea"/>
                </a:rPr>
                <a:t>线框</a:t>
              </a:r>
              <a:r>
                <a:rPr lang="zh-CN" altLang="en-US" sz="2000" b="1" dirty="0">
                  <a:solidFill>
                    <a:schemeClr val="tx1">
                      <a:lumMod val="85000"/>
                      <a:lumOff val="15000"/>
                    </a:schemeClr>
                  </a:solidFill>
                  <a:latin typeface="+mj-ea"/>
                </a:rPr>
                <a:t>建模的优点 </a:t>
              </a:r>
            </a:p>
          </p:txBody>
        </p:sp>
      </p:grpSp>
      <p:sp>
        <p:nvSpPr>
          <p:cNvPr id="33" name="Arc 43"/>
          <p:cNvSpPr/>
          <p:nvPr/>
        </p:nvSpPr>
        <p:spPr bwMode="gray">
          <a:xfrm rot="1129146" flipH="1">
            <a:off x="3533876" y="2564786"/>
            <a:ext cx="257795" cy="268318"/>
          </a:xfrm>
          <a:custGeom>
            <a:avLst/>
            <a:gdLst>
              <a:gd name="T0" fmla="*/ 0 w 43200"/>
              <a:gd name="T1" fmla="*/ 0 h 43155"/>
              <a:gd name="T2" fmla="*/ 0 w 43200"/>
              <a:gd name="T3" fmla="*/ 0 h 43155"/>
              <a:gd name="T4" fmla="*/ 0 w 43200"/>
              <a:gd name="T5" fmla="*/ 0 h 43155"/>
              <a:gd name="T6" fmla="*/ 0 60000 65536"/>
              <a:gd name="T7" fmla="*/ 0 60000 65536"/>
              <a:gd name="T8" fmla="*/ 0 60000 65536"/>
              <a:gd name="T9" fmla="*/ 0 w 43200"/>
              <a:gd name="T10" fmla="*/ 0 h 43155"/>
              <a:gd name="T11" fmla="*/ 43200 w 43200"/>
              <a:gd name="T12" fmla="*/ 43155 h 43155"/>
            </a:gdLst>
            <a:ahLst/>
            <a:cxnLst>
              <a:cxn ang="T6">
                <a:pos x="T0" y="T1"/>
              </a:cxn>
              <a:cxn ang="T7">
                <a:pos x="T2" y="T3"/>
              </a:cxn>
              <a:cxn ang="T8">
                <a:pos x="T4" y="T5"/>
              </a:cxn>
            </a:cxnLst>
            <a:rect l="T9" t="T10" r="T11" b="T12"/>
            <a:pathLst>
              <a:path w="43200" h="43155" fill="none" extrusionOk="0">
                <a:moveTo>
                  <a:pt x="3603" y="33544"/>
                </a:moveTo>
                <a:cubicBezTo>
                  <a:pt x="1253" y="30004"/>
                  <a:pt x="0" y="25849"/>
                  <a:pt x="0" y="21600"/>
                </a:cubicBezTo>
                <a:cubicBezTo>
                  <a:pt x="0" y="9670"/>
                  <a:pt x="9670" y="0"/>
                  <a:pt x="21600" y="0"/>
                </a:cubicBezTo>
                <a:cubicBezTo>
                  <a:pt x="33529" y="0"/>
                  <a:pt x="43200" y="9670"/>
                  <a:pt x="43200" y="21600"/>
                </a:cubicBezTo>
                <a:cubicBezTo>
                  <a:pt x="43200" y="32987"/>
                  <a:pt x="34359" y="42418"/>
                  <a:pt x="22995" y="43154"/>
                </a:cubicBezTo>
              </a:path>
              <a:path w="43200" h="43155" stroke="0" extrusionOk="0">
                <a:moveTo>
                  <a:pt x="3603" y="33544"/>
                </a:moveTo>
                <a:cubicBezTo>
                  <a:pt x="1253" y="30004"/>
                  <a:pt x="0" y="25849"/>
                  <a:pt x="0" y="21600"/>
                </a:cubicBezTo>
                <a:cubicBezTo>
                  <a:pt x="0" y="9670"/>
                  <a:pt x="9670" y="0"/>
                  <a:pt x="21600" y="0"/>
                </a:cubicBezTo>
                <a:cubicBezTo>
                  <a:pt x="33529" y="0"/>
                  <a:pt x="43200" y="9670"/>
                  <a:pt x="43200" y="21600"/>
                </a:cubicBezTo>
                <a:cubicBezTo>
                  <a:pt x="43200" y="32987"/>
                  <a:pt x="34359" y="42418"/>
                  <a:pt x="22995" y="43154"/>
                </a:cubicBezTo>
                <a:lnTo>
                  <a:pt x="21600" y="21600"/>
                </a:lnTo>
                <a:lnTo>
                  <a:pt x="3603" y="33544"/>
                </a:lnTo>
                <a:close/>
              </a:path>
            </a:pathLst>
          </a:custGeom>
          <a:noFill/>
          <a:ln w="12700">
            <a:solidFill>
              <a:srgbClr val="000000"/>
            </a:solidFill>
            <a:prstDash val="sysDot"/>
            <a:round/>
            <a:tailEnd type="triangle" w="sm" len="sm"/>
          </a:ln>
          <a:extLst>
            <a:ext uri="{909E8E84-426E-40DD-AFC4-6F175D3DCCD1}">
              <a14:hiddenFill xmlns:a14="http://schemas.microsoft.com/office/drawing/2010/main">
                <a:solidFill>
                  <a:srgbClr val="FFFFFF"/>
                </a:solidFill>
              </a14:hiddenFill>
            </a:ex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Text" lastClr="000000"/>
              </a:solidFill>
              <a:effectLst/>
              <a:uLnTx/>
              <a:uFillTx/>
              <a:latin typeface="Impact" panose="020B0806030902050204" pitchFamily="34" charset="0"/>
              <a:ea typeface="微软雅黑" panose="020B0503020204020204" pitchFamily="34" charset="-122"/>
            </a:endParaRPr>
          </a:p>
        </p:txBody>
      </p:sp>
      <p:sp>
        <p:nvSpPr>
          <p:cNvPr id="34" name="Arc 43"/>
          <p:cNvSpPr/>
          <p:nvPr/>
        </p:nvSpPr>
        <p:spPr bwMode="gray">
          <a:xfrm rot="1129146" flipH="1">
            <a:off x="4498178" y="3855360"/>
            <a:ext cx="257795" cy="268318"/>
          </a:xfrm>
          <a:custGeom>
            <a:avLst/>
            <a:gdLst>
              <a:gd name="T0" fmla="*/ 0 w 43200"/>
              <a:gd name="T1" fmla="*/ 0 h 43155"/>
              <a:gd name="T2" fmla="*/ 0 w 43200"/>
              <a:gd name="T3" fmla="*/ 0 h 43155"/>
              <a:gd name="T4" fmla="*/ 0 w 43200"/>
              <a:gd name="T5" fmla="*/ 0 h 43155"/>
              <a:gd name="T6" fmla="*/ 0 60000 65536"/>
              <a:gd name="T7" fmla="*/ 0 60000 65536"/>
              <a:gd name="T8" fmla="*/ 0 60000 65536"/>
              <a:gd name="T9" fmla="*/ 0 w 43200"/>
              <a:gd name="T10" fmla="*/ 0 h 43155"/>
              <a:gd name="T11" fmla="*/ 43200 w 43200"/>
              <a:gd name="T12" fmla="*/ 43155 h 43155"/>
            </a:gdLst>
            <a:ahLst/>
            <a:cxnLst>
              <a:cxn ang="T6">
                <a:pos x="T0" y="T1"/>
              </a:cxn>
              <a:cxn ang="T7">
                <a:pos x="T2" y="T3"/>
              </a:cxn>
              <a:cxn ang="T8">
                <a:pos x="T4" y="T5"/>
              </a:cxn>
            </a:cxnLst>
            <a:rect l="T9" t="T10" r="T11" b="T12"/>
            <a:pathLst>
              <a:path w="43200" h="43155" fill="none" extrusionOk="0">
                <a:moveTo>
                  <a:pt x="3603" y="33544"/>
                </a:moveTo>
                <a:cubicBezTo>
                  <a:pt x="1253" y="30004"/>
                  <a:pt x="0" y="25849"/>
                  <a:pt x="0" y="21600"/>
                </a:cubicBezTo>
                <a:cubicBezTo>
                  <a:pt x="0" y="9670"/>
                  <a:pt x="9670" y="0"/>
                  <a:pt x="21600" y="0"/>
                </a:cubicBezTo>
                <a:cubicBezTo>
                  <a:pt x="33529" y="0"/>
                  <a:pt x="43200" y="9670"/>
                  <a:pt x="43200" y="21600"/>
                </a:cubicBezTo>
                <a:cubicBezTo>
                  <a:pt x="43200" y="32987"/>
                  <a:pt x="34359" y="42418"/>
                  <a:pt x="22995" y="43154"/>
                </a:cubicBezTo>
              </a:path>
              <a:path w="43200" h="43155" stroke="0" extrusionOk="0">
                <a:moveTo>
                  <a:pt x="3603" y="33544"/>
                </a:moveTo>
                <a:cubicBezTo>
                  <a:pt x="1253" y="30004"/>
                  <a:pt x="0" y="25849"/>
                  <a:pt x="0" y="21600"/>
                </a:cubicBezTo>
                <a:cubicBezTo>
                  <a:pt x="0" y="9670"/>
                  <a:pt x="9670" y="0"/>
                  <a:pt x="21600" y="0"/>
                </a:cubicBezTo>
                <a:cubicBezTo>
                  <a:pt x="33529" y="0"/>
                  <a:pt x="43200" y="9670"/>
                  <a:pt x="43200" y="21600"/>
                </a:cubicBezTo>
                <a:cubicBezTo>
                  <a:pt x="43200" y="32987"/>
                  <a:pt x="34359" y="42418"/>
                  <a:pt x="22995" y="43154"/>
                </a:cubicBezTo>
                <a:lnTo>
                  <a:pt x="21600" y="21600"/>
                </a:lnTo>
                <a:lnTo>
                  <a:pt x="3603" y="33544"/>
                </a:lnTo>
                <a:close/>
              </a:path>
            </a:pathLst>
          </a:custGeom>
          <a:noFill/>
          <a:ln w="12700">
            <a:solidFill>
              <a:srgbClr val="000000"/>
            </a:solidFill>
            <a:prstDash val="sysDot"/>
            <a:round/>
            <a:tailEnd type="triangle" w="sm" len="sm"/>
          </a:ln>
          <a:extLst>
            <a:ext uri="{909E8E84-426E-40DD-AFC4-6F175D3DCCD1}">
              <a14:hiddenFill xmlns:a14="http://schemas.microsoft.com/office/drawing/2010/main">
                <a:solidFill>
                  <a:srgbClr val="FFFFFF"/>
                </a:solidFill>
              </a14:hiddenFill>
            </a:ex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Text" lastClr="000000"/>
              </a:solidFill>
              <a:effectLst/>
              <a:uLnTx/>
              <a:uFillTx/>
              <a:latin typeface="Impact" panose="020B0806030902050204" pitchFamily="34" charset="0"/>
              <a:ea typeface="微软雅黑" panose="020B0503020204020204" pitchFamily="34" charset="-122"/>
            </a:endParaRPr>
          </a:p>
        </p:txBody>
      </p:sp>
      <p:sp>
        <p:nvSpPr>
          <p:cNvPr id="35" name="Arc 43"/>
          <p:cNvSpPr/>
          <p:nvPr/>
        </p:nvSpPr>
        <p:spPr bwMode="gray">
          <a:xfrm rot="1129146" flipH="1">
            <a:off x="4974622" y="2261239"/>
            <a:ext cx="257795" cy="268318"/>
          </a:xfrm>
          <a:custGeom>
            <a:avLst/>
            <a:gdLst>
              <a:gd name="T0" fmla="*/ 0 w 43200"/>
              <a:gd name="T1" fmla="*/ 0 h 43155"/>
              <a:gd name="T2" fmla="*/ 0 w 43200"/>
              <a:gd name="T3" fmla="*/ 0 h 43155"/>
              <a:gd name="T4" fmla="*/ 0 w 43200"/>
              <a:gd name="T5" fmla="*/ 0 h 43155"/>
              <a:gd name="T6" fmla="*/ 0 60000 65536"/>
              <a:gd name="T7" fmla="*/ 0 60000 65536"/>
              <a:gd name="T8" fmla="*/ 0 60000 65536"/>
              <a:gd name="T9" fmla="*/ 0 w 43200"/>
              <a:gd name="T10" fmla="*/ 0 h 43155"/>
              <a:gd name="T11" fmla="*/ 43200 w 43200"/>
              <a:gd name="T12" fmla="*/ 43155 h 43155"/>
            </a:gdLst>
            <a:ahLst/>
            <a:cxnLst>
              <a:cxn ang="T6">
                <a:pos x="T0" y="T1"/>
              </a:cxn>
              <a:cxn ang="T7">
                <a:pos x="T2" y="T3"/>
              </a:cxn>
              <a:cxn ang="T8">
                <a:pos x="T4" y="T5"/>
              </a:cxn>
            </a:cxnLst>
            <a:rect l="T9" t="T10" r="T11" b="T12"/>
            <a:pathLst>
              <a:path w="43200" h="43155" fill="none" extrusionOk="0">
                <a:moveTo>
                  <a:pt x="3603" y="33544"/>
                </a:moveTo>
                <a:cubicBezTo>
                  <a:pt x="1253" y="30004"/>
                  <a:pt x="0" y="25849"/>
                  <a:pt x="0" y="21600"/>
                </a:cubicBezTo>
                <a:cubicBezTo>
                  <a:pt x="0" y="9670"/>
                  <a:pt x="9670" y="0"/>
                  <a:pt x="21600" y="0"/>
                </a:cubicBezTo>
                <a:cubicBezTo>
                  <a:pt x="33529" y="0"/>
                  <a:pt x="43200" y="9670"/>
                  <a:pt x="43200" y="21600"/>
                </a:cubicBezTo>
                <a:cubicBezTo>
                  <a:pt x="43200" y="32987"/>
                  <a:pt x="34359" y="42418"/>
                  <a:pt x="22995" y="43154"/>
                </a:cubicBezTo>
              </a:path>
              <a:path w="43200" h="43155" stroke="0" extrusionOk="0">
                <a:moveTo>
                  <a:pt x="3603" y="33544"/>
                </a:moveTo>
                <a:cubicBezTo>
                  <a:pt x="1253" y="30004"/>
                  <a:pt x="0" y="25849"/>
                  <a:pt x="0" y="21600"/>
                </a:cubicBezTo>
                <a:cubicBezTo>
                  <a:pt x="0" y="9670"/>
                  <a:pt x="9670" y="0"/>
                  <a:pt x="21600" y="0"/>
                </a:cubicBezTo>
                <a:cubicBezTo>
                  <a:pt x="33529" y="0"/>
                  <a:pt x="43200" y="9670"/>
                  <a:pt x="43200" y="21600"/>
                </a:cubicBezTo>
                <a:cubicBezTo>
                  <a:pt x="43200" y="32987"/>
                  <a:pt x="34359" y="42418"/>
                  <a:pt x="22995" y="43154"/>
                </a:cubicBezTo>
                <a:lnTo>
                  <a:pt x="21600" y="21600"/>
                </a:lnTo>
                <a:lnTo>
                  <a:pt x="3603" y="33544"/>
                </a:lnTo>
                <a:close/>
              </a:path>
            </a:pathLst>
          </a:custGeom>
          <a:noFill/>
          <a:ln w="12700">
            <a:solidFill>
              <a:srgbClr val="000000"/>
            </a:solidFill>
            <a:prstDash val="sysDot"/>
            <a:round/>
            <a:tailEnd type="triangle" w="sm" len="sm"/>
          </a:ln>
          <a:extLst>
            <a:ext uri="{909E8E84-426E-40DD-AFC4-6F175D3DCCD1}">
              <a14:hiddenFill xmlns:a14="http://schemas.microsoft.com/office/drawing/2010/main">
                <a:solidFill>
                  <a:srgbClr val="FFFFFF"/>
                </a:solidFill>
              </a14:hiddenFill>
            </a:ext>
          </a:extLst>
        </p:spPr>
        <p:txBody>
          <a:bodyPr wrap="none" anchor="ctr"/>
          <a:lstStyle/>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Text" lastClr="000000"/>
              </a:solidFill>
              <a:effectLst/>
              <a:uLnTx/>
              <a:uFillTx/>
              <a:latin typeface="Impact" panose="020B0806030902050204" pitchFamily="34" charset="0"/>
              <a:ea typeface="微软雅黑" panose="020B0503020204020204" pitchFamily="34" charset="-122"/>
            </a:endParaRPr>
          </a:p>
        </p:txBody>
      </p:sp>
      <p:grpSp>
        <p:nvGrpSpPr>
          <p:cNvPr id="8" name="组合 7"/>
          <p:cNvGrpSpPr/>
          <p:nvPr/>
        </p:nvGrpSpPr>
        <p:grpSpPr>
          <a:xfrm>
            <a:off x="712089" y="2102372"/>
            <a:ext cx="2225474" cy="830997"/>
            <a:chOff x="712089" y="2102372"/>
            <a:chExt cx="2225474" cy="830997"/>
          </a:xfrm>
        </p:grpSpPr>
        <p:sp>
          <p:nvSpPr>
            <p:cNvPr id="31" name="AutoShape 66"/>
            <p:cNvSpPr/>
            <p:nvPr/>
          </p:nvSpPr>
          <p:spPr bwMode="auto">
            <a:xfrm>
              <a:off x="1686729" y="2395116"/>
              <a:ext cx="1250834" cy="303830"/>
            </a:xfrm>
            <a:prstGeom prst="accentCallout2">
              <a:avLst>
                <a:gd name="adj1" fmla="val 31167"/>
                <a:gd name="adj2" fmla="val 105046"/>
                <a:gd name="adj3" fmla="val 31167"/>
                <a:gd name="adj4" fmla="val 131333"/>
                <a:gd name="adj5" fmla="val 99565"/>
                <a:gd name="adj6" fmla="val 158046"/>
              </a:avLst>
            </a:prstGeom>
            <a:noFill/>
            <a:ln w="9525">
              <a:solidFill>
                <a:schemeClr val="accent2"/>
              </a:solidFill>
              <a:miter lim="800000"/>
              <a:tailEnd type="diamond" w="med" len="med"/>
            </a:ln>
            <a:extLst>
              <a:ext uri="{909E8E84-426E-40DD-AFC4-6F175D3DCCD1}">
                <a14:hiddenFill xmlns:a14="http://schemas.microsoft.com/office/drawing/2010/main">
                  <a:solidFill>
                    <a:srgbClr val="FFFFFF"/>
                  </a:solidFill>
                </a14:hiddenFill>
              </a:ext>
            </a:extLst>
          </p:spPr>
          <p:txBody>
            <a:bodyPr anchor="ctr"/>
            <a:lstStyle/>
            <a:p>
              <a:pPr marL="0" marR="0" lvl="0" indent="0" algn="r" defTabSz="914400" eaLnBrk="0" fontAlgn="auto" latinLnBrk="0" hangingPunct="0">
                <a:lnSpc>
                  <a:spcPct val="100000"/>
                </a:lnSpc>
                <a:spcBef>
                  <a:spcPts val="0"/>
                </a:spcBef>
                <a:spcAft>
                  <a:spcPts val="0"/>
                </a:spcAft>
                <a:buClrTx/>
                <a:buSzTx/>
                <a:buFontTx/>
                <a:buNone/>
                <a:defRPr/>
              </a:pPr>
              <a:endParaRPr kumimoji="0" lang="en-US" altLang="zh-CN" sz="1600" b="0" i="0" u="none" strike="noStrike" kern="0" cap="none" spc="0" normalizeH="0" baseline="0" noProof="0" dirty="0">
                <a:ln>
                  <a:noFill/>
                </a:ln>
                <a:solidFill>
                  <a:srgbClr val="7D7D7D"/>
                </a:solidFill>
                <a:effectLst/>
                <a:uLnTx/>
                <a:uFillTx/>
                <a:latin typeface="方正兰亭黑_GBK" panose="02000000000000000000" pitchFamily="2" charset="-122"/>
                <a:ea typeface="方正兰亭黑_GBK" panose="02000000000000000000" pitchFamily="2" charset="-122"/>
                <a:cs typeface="Arial" panose="020B0604020202020204" pitchFamily="34" charset="0"/>
              </a:endParaRPr>
            </a:p>
          </p:txBody>
        </p:sp>
        <p:grpSp>
          <p:nvGrpSpPr>
            <p:cNvPr id="4" name="组合 3"/>
            <p:cNvGrpSpPr/>
            <p:nvPr/>
          </p:nvGrpSpPr>
          <p:grpSpPr>
            <a:xfrm>
              <a:off x="712089" y="2102372"/>
              <a:ext cx="2177183" cy="830997"/>
              <a:chOff x="906830" y="2297113"/>
              <a:chExt cx="2177183" cy="830997"/>
            </a:xfrm>
          </p:grpSpPr>
          <p:sp>
            <p:nvSpPr>
              <p:cNvPr id="2" name="矩形 1"/>
              <p:cNvSpPr/>
              <p:nvPr/>
            </p:nvSpPr>
            <p:spPr>
              <a:xfrm>
                <a:off x="906830" y="2297113"/>
                <a:ext cx="2177183" cy="830997"/>
              </a:xfrm>
              <a:prstGeom prst="rect">
                <a:avLst/>
              </a:prstGeom>
            </p:spPr>
            <p:txBody>
              <a:bodyPr wrap="square">
                <a:spAutoFit/>
              </a:bodyPr>
              <a:lstStyle/>
              <a:p>
                <a:pPr defTabSz="914400">
                  <a:defRPr/>
                </a:pPr>
                <a:r>
                  <a:rPr lang="zh-CN" altLang="en-US" sz="1600" dirty="0">
                    <a:solidFill>
                      <a:schemeClr val="tx1">
                        <a:lumMod val="75000"/>
                        <a:lumOff val="25000"/>
                      </a:schemeClr>
                    </a:solidFill>
                    <a:latin typeface="+mn-ea"/>
                  </a:rPr>
                  <a:t>只有离散的空间线段，处理起来比较</a:t>
                </a:r>
                <a:r>
                  <a:rPr lang="zh-CN" altLang="en-US" sz="1600" dirty="0" smtClean="0">
                    <a:solidFill>
                      <a:schemeClr val="tx1">
                        <a:lumMod val="75000"/>
                        <a:lumOff val="25000"/>
                      </a:schemeClr>
                    </a:solidFill>
                    <a:latin typeface="+mn-ea"/>
                  </a:rPr>
                  <a:t>容易，</a:t>
                </a:r>
                <a:endParaRPr lang="en-US" altLang="zh-CN" sz="1600" dirty="0" smtClean="0">
                  <a:solidFill>
                    <a:schemeClr val="tx1">
                      <a:lumMod val="75000"/>
                      <a:lumOff val="25000"/>
                    </a:schemeClr>
                  </a:solidFill>
                  <a:latin typeface="+mn-ea"/>
                </a:endParaRPr>
              </a:p>
              <a:p>
                <a:pPr defTabSz="914400">
                  <a:defRPr/>
                </a:pPr>
                <a:r>
                  <a:rPr lang="zh-CN" altLang="en-US" sz="1600" dirty="0" smtClean="0">
                    <a:solidFill>
                      <a:schemeClr val="tx1">
                        <a:lumMod val="75000"/>
                        <a:lumOff val="25000"/>
                      </a:schemeClr>
                    </a:solidFill>
                    <a:latin typeface="+mn-ea"/>
                  </a:rPr>
                  <a:t>构造</a:t>
                </a:r>
                <a:r>
                  <a:rPr lang="zh-CN" altLang="en-US" sz="1600" dirty="0">
                    <a:solidFill>
                      <a:schemeClr val="tx1">
                        <a:lumMod val="75000"/>
                        <a:lumOff val="25000"/>
                      </a:schemeClr>
                    </a:solidFill>
                    <a:latin typeface="+mn-ea"/>
                  </a:rPr>
                  <a:t>模型</a:t>
                </a:r>
                <a:r>
                  <a:rPr lang="zh-CN" altLang="en-US" sz="1600" dirty="0">
                    <a:solidFill>
                      <a:schemeClr val="accent2">
                        <a:lumMod val="75000"/>
                      </a:schemeClr>
                    </a:solidFill>
                    <a:latin typeface="+mn-ea"/>
                  </a:rPr>
                  <a:t>操作</a:t>
                </a:r>
                <a:r>
                  <a:rPr lang="zh-CN" altLang="en-US" sz="1600" dirty="0" smtClean="0">
                    <a:solidFill>
                      <a:schemeClr val="accent2">
                        <a:lumMod val="75000"/>
                      </a:schemeClr>
                    </a:solidFill>
                    <a:latin typeface="+mn-ea"/>
                  </a:rPr>
                  <a:t>简便。</a:t>
                </a:r>
                <a:endParaRPr lang="en-US" altLang="zh-CN" sz="1600" dirty="0">
                  <a:solidFill>
                    <a:schemeClr val="accent2">
                      <a:lumMod val="75000"/>
                    </a:schemeClr>
                  </a:solidFill>
                  <a:latin typeface="+mn-ea"/>
                </a:endParaRPr>
              </a:p>
            </p:txBody>
          </p:sp>
          <p:sp>
            <p:nvSpPr>
              <p:cNvPr id="3" name="矩形 2"/>
              <p:cNvSpPr/>
              <p:nvPr/>
            </p:nvSpPr>
            <p:spPr>
              <a:xfrm>
                <a:off x="931333" y="2311399"/>
                <a:ext cx="2091268" cy="816711"/>
              </a:xfrm>
              <a:prstGeom prst="rect">
                <a:avLst/>
              </a:prstGeom>
              <a:noFill/>
              <a:ln w="9525">
                <a:solidFill>
                  <a:srgbClr val="FD994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grpSp>
        <p:nvGrpSpPr>
          <p:cNvPr id="6" name="组合 5"/>
          <p:cNvGrpSpPr/>
          <p:nvPr/>
        </p:nvGrpSpPr>
        <p:grpSpPr>
          <a:xfrm>
            <a:off x="5527130" y="3468204"/>
            <a:ext cx="2710925" cy="833645"/>
            <a:chOff x="5527130" y="3468204"/>
            <a:chExt cx="2710925" cy="833645"/>
          </a:xfrm>
        </p:grpSpPr>
        <p:sp>
          <p:nvSpPr>
            <p:cNvPr id="30" name="AutoShape 65"/>
            <p:cNvSpPr/>
            <p:nvPr/>
          </p:nvSpPr>
          <p:spPr bwMode="auto">
            <a:xfrm>
              <a:off x="5527130" y="3700568"/>
              <a:ext cx="1250834" cy="303830"/>
            </a:xfrm>
            <a:prstGeom prst="accentCallout2">
              <a:avLst>
                <a:gd name="adj1" fmla="val 31167"/>
                <a:gd name="adj2" fmla="val -5046"/>
                <a:gd name="adj3" fmla="val 31167"/>
                <a:gd name="adj4" fmla="val -38907"/>
                <a:gd name="adj5" fmla="val 99565"/>
                <a:gd name="adj6" fmla="val -73185"/>
              </a:avLst>
            </a:prstGeom>
            <a:noFill/>
            <a:ln w="9525">
              <a:solidFill>
                <a:schemeClr val="accent2"/>
              </a:solidFill>
              <a:miter lim="800000"/>
              <a:tailEnd type="diamond" w="med" len="med"/>
            </a:ln>
            <a:extLst>
              <a:ext uri="{909E8E84-426E-40DD-AFC4-6F175D3DCCD1}">
                <a14:hiddenFill xmlns:a14="http://schemas.microsoft.com/office/drawing/2010/main">
                  <a:solidFill>
                    <a:srgbClr val="FFFFFF"/>
                  </a:solidFill>
                </a14:hiddenFill>
              </a:ext>
            </a:extLst>
          </p:spPr>
          <p:txBody>
            <a:bodyPr anchor="ctr"/>
            <a:lstStyle/>
            <a:p>
              <a:pPr marL="0" marR="0" lvl="0" indent="0" defTabSz="914400" eaLnBrk="0" fontAlgn="auto" latinLnBrk="0" hangingPunct="0">
                <a:lnSpc>
                  <a:spcPct val="100000"/>
                </a:lnSpc>
                <a:spcBef>
                  <a:spcPts val="0"/>
                </a:spcBef>
                <a:spcAft>
                  <a:spcPts val="0"/>
                </a:spcAft>
                <a:buClrTx/>
                <a:buSzTx/>
                <a:buFontTx/>
                <a:buNone/>
                <a:defRPr/>
              </a:pPr>
              <a:endParaRPr kumimoji="0" lang="en-US" altLang="zh-CN" sz="1600" b="0" i="0" u="none" strike="noStrike" kern="0" cap="none" spc="0" normalizeH="0" baseline="0" noProof="0" dirty="0">
                <a:ln>
                  <a:noFill/>
                </a:ln>
                <a:solidFill>
                  <a:srgbClr val="7D7D7D"/>
                </a:solidFill>
                <a:effectLst/>
                <a:uLnTx/>
                <a:uFillTx/>
                <a:latin typeface="方正兰亭黑_GBK" panose="02000000000000000000" pitchFamily="2" charset="-122"/>
                <a:ea typeface="方正兰亭黑_GBK" panose="02000000000000000000" pitchFamily="2" charset="-122"/>
                <a:cs typeface="Arial" panose="020B0604020202020204" pitchFamily="34" charset="0"/>
              </a:endParaRPr>
            </a:p>
          </p:txBody>
        </p:sp>
        <p:grpSp>
          <p:nvGrpSpPr>
            <p:cNvPr id="49" name="组合 48"/>
            <p:cNvGrpSpPr/>
            <p:nvPr/>
          </p:nvGrpSpPr>
          <p:grpSpPr>
            <a:xfrm>
              <a:off x="5578772" y="3468204"/>
              <a:ext cx="2659283" cy="833645"/>
              <a:chOff x="906830" y="2311399"/>
              <a:chExt cx="2177183" cy="833645"/>
            </a:xfrm>
          </p:grpSpPr>
          <p:sp>
            <p:nvSpPr>
              <p:cNvPr id="53" name="矩形 52"/>
              <p:cNvSpPr/>
              <p:nvPr/>
            </p:nvSpPr>
            <p:spPr>
              <a:xfrm>
                <a:off x="906830" y="2314047"/>
                <a:ext cx="2177183" cy="830997"/>
              </a:xfrm>
              <a:prstGeom prst="rect">
                <a:avLst/>
              </a:prstGeom>
            </p:spPr>
            <p:txBody>
              <a:bodyPr wrap="square">
                <a:spAutoFit/>
              </a:bodyPr>
              <a:lstStyle/>
              <a:p>
                <a:pPr defTabSz="914400">
                  <a:defRPr/>
                </a:pPr>
                <a:r>
                  <a:rPr lang="zh-CN" altLang="en-US" sz="1600" dirty="0" smtClean="0">
                    <a:solidFill>
                      <a:schemeClr val="tx1">
                        <a:lumMod val="75000"/>
                        <a:lumOff val="25000"/>
                      </a:schemeClr>
                    </a:solidFill>
                    <a:latin typeface="+mn-ea"/>
                  </a:rPr>
                  <a:t>系统</a:t>
                </a:r>
                <a:r>
                  <a:rPr lang="zh-CN" altLang="en-US" sz="1600" dirty="0">
                    <a:solidFill>
                      <a:schemeClr val="tx1">
                        <a:lumMod val="75000"/>
                        <a:lumOff val="25000"/>
                      </a:schemeClr>
                    </a:solidFill>
                    <a:latin typeface="+mn-ea"/>
                  </a:rPr>
                  <a:t>的使用如同人工绘图的自然延伸，对用户的</a:t>
                </a:r>
                <a:r>
                  <a:rPr lang="zh-CN" altLang="en-US" sz="1600" dirty="0">
                    <a:solidFill>
                      <a:schemeClr val="accent2">
                        <a:lumMod val="75000"/>
                      </a:schemeClr>
                    </a:solidFill>
                    <a:latin typeface="+mn-ea"/>
                  </a:rPr>
                  <a:t>使用水平要求低，用户容易</a:t>
                </a:r>
                <a:r>
                  <a:rPr lang="zh-CN" altLang="en-US" sz="1600" dirty="0" smtClean="0">
                    <a:solidFill>
                      <a:schemeClr val="accent2">
                        <a:lumMod val="75000"/>
                      </a:schemeClr>
                    </a:solidFill>
                    <a:latin typeface="+mn-ea"/>
                  </a:rPr>
                  <a:t>掌握</a:t>
                </a:r>
                <a:r>
                  <a:rPr lang="zh-CN" altLang="en-US" sz="1600" dirty="0">
                    <a:solidFill>
                      <a:schemeClr val="accent2">
                        <a:lumMod val="75000"/>
                      </a:schemeClr>
                    </a:solidFill>
                    <a:latin typeface="+mn-ea"/>
                  </a:rPr>
                  <a:t>。</a:t>
                </a:r>
                <a:endParaRPr lang="en-US" altLang="zh-CN" sz="1600" dirty="0">
                  <a:solidFill>
                    <a:schemeClr val="accent2">
                      <a:lumMod val="75000"/>
                    </a:schemeClr>
                  </a:solidFill>
                  <a:latin typeface="+mn-ea"/>
                </a:endParaRPr>
              </a:p>
            </p:txBody>
          </p:sp>
          <p:sp>
            <p:nvSpPr>
              <p:cNvPr id="54" name="矩形 53"/>
              <p:cNvSpPr/>
              <p:nvPr/>
            </p:nvSpPr>
            <p:spPr>
              <a:xfrm>
                <a:off x="931332" y="2311399"/>
                <a:ext cx="2110666" cy="816711"/>
              </a:xfrm>
              <a:prstGeom prst="rect">
                <a:avLst/>
              </a:prstGeom>
              <a:noFill/>
              <a:ln w="9525">
                <a:solidFill>
                  <a:srgbClr val="FD994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grpSp>
        <p:nvGrpSpPr>
          <p:cNvPr id="7" name="组合 6"/>
          <p:cNvGrpSpPr/>
          <p:nvPr/>
        </p:nvGrpSpPr>
        <p:grpSpPr>
          <a:xfrm>
            <a:off x="6043468" y="1844560"/>
            <a:ext cx="2524790" cy="587422"/>
            <a:chOff x="6043468" y="1844560"/>
            <a:chExt cx="2524790" cy="587422"/>
          </a:xfrm>
        </p:grpSpPr>
        <p:sp>
          <p:nvSpPr>
            <p:cNvPr id="32" name="AutoShape 64"/>
            <p:cNvSpPr/>
            <p:nvPr/>
          </p:nvSpPr>
          <p:spPr bwMode="auto">
            <a:xfrm>
              <a:off x="6043468" y="1988666"/>
              <a:ext cx="1250834" cy="303831"/>
            </a:xfrm>
            <a:prstGeom prst="accentCallout2">
              <a:avLst>
                <a:gd name="adj1" fmla="val 31167"/>
                <a:gd name="adj2" fmla="val -5046"/>
                <a:gd name="adj3" fmla="val 31167"/>
                <a:gd name="adj4" fmla="val -38907"/>
                <a:gd name="adj5" fmla="val 135513"/>
                <a:gd name="adj6" fmla="val -76434"/>
              </a:avLst>
            </a:prstGeom>
            <a:noFill/>
            <a:ln w="9525">
              <a:solidFill>
                <a:schemeClr val="accent1"/>
              </a:solidFill>
              <a:miter lim="800000"/>
              <a:tailEnd type="diamond" w="med" len="med"/>
            </a:ln>
            <a:extLst>
              <a:ext uri="{909E8E84-426E-40DD-AFC4-6F175D3DCCD1}">
                <a14:hiddenFill xmlns:a14="http://schemas.microsoft.com/office/drawing/2010/main">
                  <a:solidFill>
                    <a:srgbClr val="FFFFFF"/>
                  </a:solidFill>
                </a14:hiddenFill>
              </a:ext>
            </a:extLst>
          </p:spPr>
          <p:txBody>
            <a:bodyPr anchor="ctr"/>
            <a:lstStyle/>
            <a:p>
              <a:pPr marL="0" marR="0" lvl="0" indent="0" defTabSz="914400" eaLnBrk="0" fontAlgn="auto" latinLnBrk="0" hangingPunct="0">
                <a:lnSpc>
                  <a:spcPct val="100000"/>
                </a:lnSpc>
                <a:spcBef>
                  <a:spcPts val="0"/>
                </a:spcBef>
                <a:spcAft>
                  <a:spcPts val="0"/>
                </a:spcAft>
                <a:buClrTx/>
                <a:buSzTx/>
                <a:buFontTx/>
                <a:buNone/>
                <a:defRPr/>
              </a:pPr>
              <a:endParaRPr kumimoji="0" lang="en-US" altLang="zh-CN" sz="1600" b="0" i="0" u="none" strike="noStrike" kern="0" cap="none" spc="0" normalizeH="0" baseline="0" noProof="0" dirty="0">
                <a:ln>
                  <a:noFill/>
                </a:ln>
                <a:solidFill>
                  <a:srgbClr val="7D7D7D"/>
                </a:solidFill>
                <a:effectLst/>
                <a:uLnTx/>
                <a:uFillTx/>
                <a:latin typeface="方正兰亭黑_GBK" panose="02000000000000000000" pitchFamily="2" charset="-122"/>
                <a:ea typeface="方正兰亭黑_GBK" panose="02000000000000000000" pitchFamily="2" charset="-122"/>
                <a:cs typeface="Arial" panose="020B0604020202020204" pitchFamily="34" charset="0"/>
              </a:endParaRPr>
            </a:p>
          </p:txBody>
        </p:sp>
        <p:grpSp>
          <p:nvGrpSpPr>
            <p:cNvPr id="55" name="组合 54"/>
            <p:cNvGrpSpPr/>
            <p:nvPr/>
          </p:nvGrpSpPr>
          <p:grpSpPr>
            <a:xfrm>
              <a:off x="6095260" y="1844560"/>
              <a:ext cx="2472998" cy="587422"/>
              <a:chOff x="906830" y="2311400"/>
              <a:chExt cx="2177183" cy="587422"/>
            </a:xfrm>
          </p:grpSpPr>
          <p:sp>
            <p:nvSpPr>
              <p:cNvPr id="56" name="矩形 55"/>
              <p:cNvSpPr/>
              <p:nvPr/>
            </p:nvSpPr>
            <p:spPr>
              <a:xfrm>
                <a:off x="906830" y="2314047"/>
                <a:ext cx="2177183" cy="584775"/>
              </a:xfrm>
              <a:prstGeom prst="rect">
                <a:avLst/>
              </a:prstGeom>
            </p:spPr>
            <p:txBody>
              <a:bodyPr wrap="square">
                <a:spAutoFit/>
              </a:bodyPr>
              <a:lstStyle/>
              <a:p>
                <a:pPr defTabSz="914400">
                  <a:defRPr/>
                </a:pPr>
                <a:r>
                  <a:rPr lang="zh-CN" altLang="en-US" sz="1600" dirty="0" smtClean="0">
                    <a:solidFill>
                      <a:schemeClr val="tx1">
                        <a:lumMod val="75000"/>
                        <a:lumOff val="25000"/>
                      </a:schemeClr>
                    </a:solidFill>
                    <a:latin typeface="+mn-ea"/>
                  </a:rPr>
                  <a:t>所</a:t>
                </a:r>
                <a:r>
                  <a:rPr lang="zh-CN" altLang="en-US" sz="1600" dirty="0">
                    <a:solidFill>
                      <a:schemeClr val="tx1">
                        <a:lumMod val="75000"/>
                        <a:lumOff val="25000"/>
                      </a:schemeClr>
                    </a:solidFill>
                    <a:latin typeface="+mn-ea"/>
                  </a:rPr>
                  <a:t>需信息最少，</a:t>
                </a:r>
                <a:r>
                  <a:rPr lang="zh-CN" altLang="en-US" sz="1600" dirty="0">
                    <a:solidFill>
                      <a:schemeClr val="accent2">
                        <a:lumMod val="75000"/>
                      </a:schemeClr>
                    </a:solidFill>
                    <a:latin typeface="+mn-ea"/>
                  </a:rPr>
                  <a:t>数据结构简单</a:t>
                </a:r>
                <a:r>
                  <a:rPr lang="en-US" altLang="zh-CN" sz="1600" dirty="0">
                    <a:solidFill>
                      <a:schemeClr val="accent2">
                        <a:lumMod val="75000"/>
                      </a:schemeClr>
                    </a:solidFill>
                    <a:latin typeface="+mn-ea"/>
                  </a:rPr>
                  <a:t>, </a:t>
                </a:r>
                <a:r>
                  <a:rPr lang="zh-CN" altLang="en-US" sz="1600" dirty="0">
                    <a:solidFill>
                      <a:schemeClr val="accent2">
                        <a:lumMod val="75000"/>
                      </a:schemeClr>
                    </a:solidFill>
                    <a:latin typeface="+mn-ea"/>
                  </a:rPr>
                  <a:t>硬件的要求不</a:t>
                </a:r>
                <a:r>
                  <a:rPr lang="zh-CN" altLang="en-US" sz="1600" dirty="0" smtClean="0">
                    <a:solidFill>
                      <a:schemeClr val="accent2">
                        <a:lumMod val="75000"/>
                      </a:schemeClr>
                    </a:solidFill>
                    <a:latin typeface="+mn-ea"/>
                  </a:rPr>
                  <a:t>高。</a:t>
                </a:r>
                <a:endParaRPr lang="en-US" altLang="zh-CN" sz="1600" dirty="0">
                  <a:solidFill>
                    <a:schemeClr val="accent2">
                      <a:lumMod val="75000"/>
                    </a:schemeClr>
                  </a:solidFill>
                  <a:latin typeface="+mn-ea"/>
                </a:endParaRPr>
              </a:p>
            </p:txBody>
          </p:sp>
          <p:sp>
            <p:nvSpPr>
              <p:cNvPr id="57" name="矩形 56"/>
              <p:cNvSpPr/>
              <p:nvPr/>
            </p:nvSpPr>
            <p:spPr>
              <a:xfrm>
                <a:off x="931333" y="2311400"/>
                <a:ext cx="2091268" cy="583410"/>
              </a:xfrm>
              <a:prstGeom prst="rect">
                <a:avLst/>
              </a:prstGeom>
              <a:noFill/>
              <a:ln w="9525">
                <a:solidFill>
                  <a:srgbClr val="117C9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Tree>
    <p:extLst>
      <p:ext uri="{BB962C8B-B14F-4D97-AF65-F5344CB8AC3E}">
        <p14:creationId xmlns:p14="http://schemas.microsoft.com/office/powerpoint/2010/main" val="130517883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50"/>
                                        </p:tgtEl>
                                        <p:attrNameLst>
                                          <p:attrName>style.visibility</p:attrName>
                                        </p:attrNameLst>
                                      </p:cBhvr>
                                      <p:to>
                                        <p:strVal val="visible"/>
                                      </p:to>
                                    </p:set>
                                    <p:anim calcmode="lin" valueType="num">
                                      <p:cBhvr additive="base">
                                        <p:cTn id="7" dur="500" fill="hold"/>
                                        <p:tgtEl>
                                          <p:spTgt spid="50"/>
                                        </p:tgtEl>
                                        <p:attrNameLst>
                                          <p:attrName>ppt_x</p:attrName>
                                        </p:attrNameLst>
                                      </p:cBhvr>
                                      <p:tavLst>
                                        <p:tav tm="0">
                                          <p:val>
                                            <p:strVal val="0-#ppt_w/2"/>
                                          </p:val>
                                        </p:tav>
                                        <p:tav tm="100000">
                                          <p:val>
                                            <p:strVal val="#ppt_x"/>
                                          </p:val>
                                        </p:tav>
                                      </p:tavLst>
                                    </p:anim>
                                    <p:anim calcmode="lin" valueType="num">
                                      <p:cBhvr additive="base">
                                        <p:cTn id="8" dur="500" fill="hold"/>
                                        <p:tgtEl>
                                          <p:spTgt spid="5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p:cTn id="13" dur="500" fill="hold"/>
                                        <p:tgtEl>
                                          <p:spTgt spid="10"/>
                                        </p:tgtEl>
                                        <p:attrNameLst>
                                          <p:attrName>ppt_w</p:attrName>
                                        </p:attrNameLst>
                                      </p:cBhvr>
                                      <p:tavLst>
                                        <p:tav tm="0">
                                          <p:val>
                                            <p:fltVal val="0"/>
                                          </p:val>
                                        </p:tav>
                                        <p:tav tm="100000">
                                          <p:val>
                                            <p:strVal val="#ppt_w"/>
                                          </p:val>
                                        </p:tav>
                                      </p:tavLst>
                                    </p:anim>
                                    <p:anim calcmode="lin" valueType="num">
                                      <p:cBhvr>
                                        <p:cTn id="14" dur="500" fill="hold"/>
                                        <p:tgtEl>
                                          <p:spTgt spid="10"/>
                                        </p:tgtEl>
                                        <p:attrNameLst>
                                          <p:attrName>ppt_h</p:attrName>
                                        </p:attrNameLst>
                                      </p:cBhvr>
                                      <p:tavLst>
                                        <p:tav tm="0">
                                          <p:val>
                                            <p:fltVal val="0"/>
                                          </p:val>
                                        </p:tav>
                                        <p:tav tm="100000">
                                          <p:val>
                                            <p:strVal val="#ppt_h"/>
                                          </p:val>
                                        </p:tav>
                                      </p:tavLst>
                                    </p:anim>
                                    <p:animEffect transition="in" filter="fade">
                                      <p:cBhvr>
                                        <p:cTn id="15" dur="5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3"/>
                                        </p:tgtEl>
                                        <p:attrNameLst>
                                          <p:attrName>style.visibility</p:attrName>
                                        </p:attrNameLst>
                                      </p:cBhvr>
                                      <p:to>
                                        <p:strVal val="visible"/>
                                      </p:to>
                                    </p:set>
                                    <p:animEffect transition="in" filter="fade">
                                      <p:cBhvr>
                                        <p:cTn id="20" dur="500"/>
                                        <p:tgtEl>
                                          <p:spTgt spid="33"/>
                                        </p:tgtEl>
                                      </p:cBhvr>
                                    </p:animEffect>
                                  </p:childTnLst>
                                </p:cTn>
                              </p:par>
                              <p:par>
                                <p:cTn id="21" presetID="22" presetClass="entr" presetSubtype="2" fill="hold" nodeType="with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wipe(right)">
                                      <p:cBhvr>
                                        <p:cTn id="23" dur="500"/>
                                        <p:tgtEl>
                                          <p:spTgt spid="8"/>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5"/>
                                        </p:tgtEl>
                                        <p:attrNameLst>
                                          <p:attrName>style.visibility</p:attrName>
                                        </p:attrNameLst>
                                      </p:cBhvr>
                                      <p:to>
                                        <p:strVal val="visible"/>
                                      </p:to>
                                    </p:set>
                                    <p:animEffect transition="in" filter="fade">
                                      <p:cBhvr>
                                        <p:cTn id="28" dur="500"/>
                                        <p:tgtEl>
                                          <p:spTgt spid="35"/>
                                        </p:tgtEl>
                                      </p:cBhvr>
                                    </p:animEffect>
                                  </p:childTnLst>
                                </p:cTn>
                              </p:par>
                              <p:par>
                                <p:cTn id="29" presetID="22" presetClass="entr" presetSubtype="8" fill="hold" nodeType="with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wipe(left)">
                                      <p:cBhvr>
                                        <p:cTn id="31" dur="500"/>
                                        <p:tgtEl>
                                          <p:spTgt spid="7"/>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34"/>
                                        </p:tgtEl>
                                        <p:attrNameLst>
                                          <p:attrName>style.visibility</p:attrName>
                                        </p:attrNameLst>
                                      </p:cBhvr>
                                      <p:to>
                                        <p:strVal val="visible"/>
                                      </p:to>
                                    </p:set>
                                    <p:animEffect transition="in" filter="fade">
                                      <p:cBhvr>
                                        <p:cTn id="36" dur="500"/>
                                        <p:tgtEl>
                                          <p:spTgt spid="34"/>
                                        </p:tgtEl>
                                      </p:cBhvr>
                                    </p:animEffect>
                                  </p:childTnLst>
                                </p:cTn>
                              </p:par>
                              <p:par>
                                <p:cTn id="37" presetID="22" presetClass="entr" presetSubtype="8" fill="hold" nodeType="withEffect">
                                  <p:stCondLst>
                                    <p:cond delay="0"/>
                                  </p:stCondLst>
                                  <p:childTnLst>
                                    <p:set>
                                      <p:cBhvr>
                                        <p:cTn id="38" dur="1" fill="hold">
                                          <p:stCondLst>
                                            <p:cond delay="0"/>
                                          </p:stCondLst>
                                        </p:cTn>
                                        <p:tgtEl>
                                          <p:spTgt spid="6"/>
                                        </p:tgtEl>
                                        <p:attrNameLst>
                                          <p:attrName>style.visibility</p:attrName>
                                        </p:attrNameLst>
                                      </p:cBhvr>
                                      <p:to>
                                        <p:strVal val="visible"/>
                                      </p:to>
                                    </p:set>
                                    <p:animEffect transition="in" filter="wipe(left)">
                                      <p:cBhvr>
                                        <p:cTn id="3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34" grpId="0" animBg="1"/>
      <p:bldP spid="3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9" name="组合 68"/>
          <p:cNvGrpSpPr/>
          <p:nvPr/>
        </p:nvGrpSpPr>
        <p:grpSpPr>
          <a:xfrm>
            <a:off x="1142462" y="2069957"/>
            <a:ext cx="4517762" cy="2019721"/>
            <a:chOff x="2042527" y="3307220"/>
            <a:chExt cx="8897116" cy="2258204"/>
          </a:xfrm>
        </p:grpSpPr>
        <p:sp>
          <p:nvSpPr>
            <p:cNvPr id="71" name="矩形 10"/>
            <p:cNvSpPr>
              <a:spLocks noChangeArrowheads="1"/>
            </p:cNvSpPr>
            <p:nvPr/>
          </p:nvSpPr>
          <p:spPr bwMode="auto">
            <a:xfrm>
              <a:off x="2042527" y="3307220"/>
              <a:ext cx="8897116" cy="2258204"/>
            </a:xfrm>
            <a:prstGeom prst="rect">
              <a:avLst/>
            </a:prstGeom>
            <a:solidFill>
              <a:schemeClr val="accent4">
                <a:lumMod val="20000"/>
                <a:lumOff val="80000"/>
              </a:schemeClr>
            </a:solidFill>
            <a:ln w="19050">
              <a:solidFill>
                <a:srgbClr val="5CC6D8"/>
              </a:solidFill>
              <a:prstDash val="solid"/>
            </a:ln>
            <a:extLst/>
          </p:spPr>
          <p:txBody>
            <a:bodyPr anchor="ct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fontAlgn="base">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6pPr>
              <a:lvl7pPr marL="2971800" indent="-228600" fontAlgn="base">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7pPr>
              <a:lvl8pPr marL="3429000" indent="-228600" fontAlgn="base">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8pPr>
              <a:lvl9pPr marL="3886200" indent="-228600" fontAlgn="base">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9pPr>
            </a:lstStyle>
            <a:p>
              <a:pPr algn="ctr" eaLnBrk="1" hangingPunct="1"/>
              <a:endParaRPr lang="zh-CN" altLang="en-US">
                <a:solidFill>
                  <a:srgbClr val="FFFFFF"/>
                </a:solidFill>
              </a:endParaRPr>
            </a:p>
          </p:txBody>
        </p:sp>
        <p:sp>
          <p:nvSpPr>
            <p:cNvPr id="70" name="矩形 10"/>
            <p:cNvSpPr>
              <a:spLocks noChangeArrowheads="1"/>
            </p:cNvSpPr>
            <p:nvPr/>
          </p:nvSpPr>
          <p:spPr bwMode="auto">
            <a:xfrm>
              <a:off x="2153392" y="3373345"/>
              <a:ext cx="8649947" cy="2109013"/>
            </a:xfrm>
            <a:prstGeom prst="rect">
              <a:avLst/>
            </a:prstGeom>
            <a:noFill/>
            <a:ln w="19050">
              <a:solidFill>
                <a:srgbClr val="5CC6D8"/>
              </a:solidFill>
              <a:prstDash val="sysDash"/>
            </a:ln>
            <a:extLst/>
          </p:spPr>
          <p:txBody>
            <a:bodyPr anchor="ct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fontAlgn="base">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6pPr>
              <a:lvl7pPr marL="2971800" indent="-228600" fontAlgn="base">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7pPr>
              <a:lvl8pPr marL="3429000" indent="-228600" fontAlgn="base">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8pPr>
              <a:lvl9pPr marL="3886200" indent="-228600" fontAlgn="base">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9pPr>
            </a:lstStyle>
            <a:p>
              <a:pPr algn="ctr" eaLnBrk="1" hangingPunct="1"/>
              <a:endParaRPr lang="zh-CN" altLang="en-US">
                <a:solidFill>
                  <a:srgbClr val="FFFFFF"/>
                </a:solidFill>
              </a:endParaRPr>
            </a:p>
          </p:txBody>
        </p:sp>
      </p:grpSp>
      <p:sp>
        <p:nvSpPr>
          <p:cNvPr id="13" name="矩形 12"/>
          <p:cNvSpPr/>
          <p:nvPr/>
        </p:nvSpPr>
        <p:spPr>
          <a:xfrm>
            <a:off x="1380620" y="229309"/>
            <a:ext cx="4740780" cy="576248"/>
          </a:xfrm>
          <a:prstGeom prst="rect">
            <a:avLst/>
          </a:prstGeom>
        </p:spPr>
        <p:txBody>
          <a:bodyPr wrap="square" lIns="68580" tIns="34290" rIns="68580" bIns="34290">
            <a:spAutoFit/>
            <a:scene3d>
              <a:camera prst="orthographicFront"/>
              <a:lightRig rig="threePt" dir="t"/>
            </a:scene3d>
            <a:sp3d contourW="12700"/>
          </a:bodyPr>
          <a:lstStyle/>
          <a:p>
            <a:pPr>
              <a:lnSpc>
                <a:spcPct val="120000"/>
              </a:lnSpc>
            </a:pPr>
            <a:r>
              <a:rPr lang="en-US" altLang="zh-CN" sz="3000" b="1" dirty="0" smtClean="0">
                <a:solidFill>
                  <a:schemeClr val="accent1"/>
                </a:solidFill>
                <a:latin typeface="+mj-ea"/>
                <a:ea typeface="+mj-ea"/>
              </a:rPr>
              <a:t>4.1.3</a:t>
            </a:r>
            <a:r>
              <a:rPr lang="zh-CN" altLang="en-US" sz="3000" b="1" dirty="0">
                <a:solidFill>
                  <a:schemeClr val="accent1"/>
                </a:solidFill>
                <a:latin typeface="+mj-ea"/>
                <a:ea typeface="+mj-ea"/>
                <a:sym typeface="+mn-ea"/>
              </a:rPr>
              <a:t>线框建模的优缺点</a:t>
            </a:r>
            <a:r>
              <a:rPr lang="zh-CN" altLang="en-US" sz="3000" b="1" dirty="0">
                <a:solidFill>
                  <a:schemeClr val="accent1"/>
                </a:solidFill>
                <a:latin typeface="+mj-ea"/>
                <a:ea typeface="+mj-ea"/>
              </a:rPr>
              <a:t> </a:t>
            </a:r>
            <a:r>
              <a:rPr lang="zh-CN" altLang="en-US" sz="3000" b="1" dirty="0" smtClean="0">
                <a:solidFill>
                  <a:schemeClr val="accent1"/>
                </a:solidFill>
                <a:latin typeface="+mj-ea"/>
                <a:ea typeface="+mj-ea"/>
              </a:rPr>
              <a:t> </a:t>
            </a:r>
            <a:r>
              <a:rPr lang="en-US" altLang="zh-CN" sz="3000" b="1" dirty="0" smtClean="0">
                <a:solidFill>
                  <a:schemeClr val="accent1"/>
                </a:solidFill>
                <a:latin typeface="+mj-ea"/>
                <a:ea typeface="+mj-ea"/>
              </a:rPr>
              <a:t>  </a:t>
            </a:r>
            <a:endParaRPr lang="en-US" altLang="zh-CN" sz="3000" b="1" dirty="0">
              <a:solidFill>
                <a:schemeClr val="accent1"/>
              </a:solidFill>
              <a:latin typeface="+mj-ea"/>
              <a:ea typeface="+mj-ea"/>
            </a:endParaRPr>
          </a:p>
        </p:txBody>
      </p:sp>
      <p:grpSp>
        <p:nvGrpSpPr>
          <p:cNvPr id="50" name="组合 49"/>
          <p:cNvGrpSpPr/>
          <p:nvPr/>
        </p:nvGrpSpPr>
        <p:grpSpPr>
          <a:xfrm>
            <a:off x="906830" y="1177372"/>
            <a:ext cx="2426015" cy="400110"/>
            <a:chOff x="1209106" y="1769885"/>
            <a:chExt cx="3234689" cy="533479"/>
          </a:xfrm>
        </p:grpSpPr>
        <p:sp>
          <p:nvSpPr>
            <p:cNvPr id="51" name="矩形 50"/>
            <p:cNvSpPr/>
            <p:nvPr/>
          </p:nvSpPr>
          <p:spPr>
            <a:xfrm>
              <a:off x="1209106" y="1908580"/>
              <a:ext cx="245660" cy="245660"/>
            </a:xfrm>
            <a:prstGeom prst="rect">
              <a:avLst/>
            </a:prstGeom>
            <a:solidFill>
              <a:srgbClr val="FD9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2" name="文本框 14"/>
            <p:cNvSpPr txBox="1"/>
            <p:nvPr/>
          </p:nvSpPr>
          <p:spPr>
            <a:xfrm>
              <a:off x="1495977" y="1769885"/>
              <a:ext cx="2947818" cy="533479"/>
            </a:xfrm>
            <a:prstGeom prst="rect">
              <a:avLst/>
            </a:prstGeom>
            <a:noFill/>
          </p:spPr>
          <p:txBody>
            <a:bodyPr wrap="none" rtlCol="0">
              <a:spAutoFit/>
              <a:scene3d>
                <a:camera prst="orthographicFront"/>
                <a:lightRig rig="threePt" dir="t"/>
              </a:scene3d>
              <a:sp3d contourW="127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zh-CN" altLang="en-US" sz="2000" b="1" dirty="0" smtClean="0">
                  <a:solidFill>
                    <a:schemeClr val="tx1">
                      <a:lumMod val="85000"/>
                      <a:lumOff val="15000"/>
                    </a:schemeClr>
                  </a:solidFill>
                  <a:latin typeface="+mj-ea"/>
                </a:rPr>
                <a:t>线框</a:t>
              </a:r>
              <a:r>
                <a:rPr lang="zh-CN" altLang="en-US" sz="2000" b="1" dirty="0">
                  <a:solidFill>
                    <a:schemeClr val="tx1">
                      <a:lumMod val="85000"/>
                      <a:lumOff val="15000"/>
                    </a:schemeClr>
                  </a:solidFill>
                  <a:latin typeface="+mj-ea"/>
                </a:rPr>
                <a:t>建模的缺点  </a:t>
              </a:r>
              <a:r>
                <a:rPr lang="zh-CN" altLang="en-US" sz="2000" b="1" dirty="0" smtClean="0">
                  <a:solidFill>
                    <a:schemeClr val="tx1">
                      <a:lumMod val="85000"/>
                      <a:lumOff val="15000"/>
                    </a:schemeClr>
                  </a:solidFill>
                  <a:latin typeface="+mj-ea"/>
                </a:rPr>
                <a:t> </a:t>
              </a:r>
              <a:endParaRPr lang="zh-CN" altLang="en-US" sz="2000" b="1" dirty="0">
                <a:solidFill>
                  <a:schemeClr val="tx1">
                    <a:lumMod val="85000"/>
                    <a:lumOff val="15000"/>
                  </a:schemeClr>
                </a:solidFill>
                <a:latin typeface="+mj-ea"/>
              </a:endParaRPr>
            </a:p>
          </p:txBody>
        </p:sp>
      </p:grpSp>
      <p:grpSp>
        <p:nvGrpSpPr>
          <p:cNvPr id="42" name="组合 41"/>
          <p:cNvGrpSpPr/>
          <p:nvPr/>
        </p:nvGrpSpPr>
        <p:grpSpPr>
          <a:xfrm>
            <a:off x="1594972" y="2658081"/>
            <a:ext cx="407278" cy="449518"/>
            <a:chOff x="3708857" y="2763298"/>
            <a:chExt cx="544853" cy="517667"/>
          </a:xfrm>
        </p:grpSpPr>
        <p:cxnSp>
          <p:nvCxnSpPr>
            <p:cNvPr id="43" name="直接连接符 42"/>
            <p:cNvCxnSpPr/>
            <p:nvPr/>
          </p:nvCxnSpPr>
          <p:spPr>
            <a:xfrm>
              <a:off x="3708857" y="3280965"/>
              <a:ext cx="544853" cy="0"/>
            </a:xfrm>
            <a:prstGeom prst="line">
              <a:avLst/>
            </a:prstGeom>
            <a:ln w="19050">
              <a:solidFill>
                <a:srgbClr val="FD9944"/>
              </a:solidFill>
              <a:prstDash val="sysDash"/>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44" name="直接连接符 43"/>
            <p:cNvCxnSpPr/>
            <p:nvPr/>
          </p:nvCxnSpPr>
          <p:spPr>
            <a:xfrm flipV="1">
              <a:off x="3708857" y="2763298"/>
              <a:ext cx="0" cy="517667"/>
            </a:xfrm>
            <a:prstGeom prst="line">
              <a:avLst/>
            </a:prstGeom>
            <a:ln w="19050">
              <a:solidFill>
                <a:srgbClr val="FD9944"/>
              </a:solidFill>
              <a:prstDash val="sysDash"/>
            </a:ln>
          </p:spPr>
          <p:style>
            <a:lnRef idx="1">
              <a:schemeClr val="accent1"/>
            </a:lnRef>
            <a:fillRef idx="0">
              <a:schemeClr val="accent1"/>
            </a:fillRef>
            <a:effectRef idx="0">
              <a:schemeClr val="accent1"/>
            </a:effectRef>
            <a:fontRef idx="minor">
              <a:schemeClr val="tx1"/>
            </a:fontRef>
          </p:style>
        </p:cxnSp>
      </p:grpSp>
      <p:grpSp>
        <p:nvGrpSpPr>
          <p:cNvPr id="9" name="组合 8"/>
          <p:cNvGrpSpPr/>
          <p:nvPr/>
        </p:nvGrpSpPr>
        <p:grpSpPr>
          <a:xfrm>
            <a:off x="1449310" y="2342610"/>
            <a:ext cx="2612254" cy="315471"/>
            <a:chOff x="1470593" y="2297113"/>
            <a:chExt cx="2612254" cy="315471"/>
          </a:xfrm>
        </p:grpSpPr>
        <p:sp>
          <p:nvSpPr>
            <p:cNvPr id="41" name="矩形 40"/>
            <p:cNvSpPr/>
            <p:nvPr/>
          </p:nvSpPr>
          <p:spPr>
            <a:xfrm>
              <a:off x="1470593" y="2297113"/>
              <a:ext cx="2612254" cy="315471"/>
            </a:xfrm>
            <a:prstGeom prst="rect">
              <a:avLst/>
            </a:prstGeom>
          </p:spPr>
          <p:txBody>
            <a:bodyPr wrap="none" lIns="68580" tIns="34290" rIns="68580" bIns="34290">
              <a:spAutoFit/>
            </a:bodyPr>
            <a:lstStyle/>
            <a:p>
              <a:pPr marL="214313" indent="-214313">
                <a:buFont typeface="Wingdings" pitchFamily="2" charset="2"/>
                <a:buChar char="u"/>
              </a:pPr>
              <a:r>
                <a:rPr lang="zh-CN" altLang="en-US" sz="1600" dirty="0" smtClean="0">
                  <a:solidFill>
                    <a:schemeClr val="accent2">
                      <a:lumMod val="75000"/>
                    </a:schemeClr>
                  </a:solidFill>
                  <a:latin typeface="+mn-ea"/>
                </a:rPr>
                <a:t>线框</a:t>
              </a:r>
              <a:r>
                <a:rPr lang="zh-CN" altLang="en-US" sz="1600" dirty="0">
                  <a:solidFill>
                    <a:schemeClr val="accent2">
                      <a:lumMod val="75000"/>
                    </a:schemeClr>
                  </a:solidFill>
                  <a:latin typeface="+mn-ea"/>
                </a:rPr>
                <a:t>建模构造的实体模型</a:t>
              </a:r>
            </a:p>
          </p:txBody>
        </p:sp>
        <p:sp>
          <p:nvSpPr>
            <p:cNvPr id="8" name="矩形 7"/>
            <p:cNvSpPr/>
            <p:nvPr/>
          </p:nvSpPr>
          <p:spPr>
            <a:xfrm>
              <a:off x="1470593" y="2297113"/>
              <a:ext cx="2557540" cy="315471"/>
            </a:xfrm>
            <a:prstGeom prst="rect">
              <a:avLst/>
            </a:prstGeom>
            <a:noFill/>
            <a:ln w="19050">
              <a:solidFill>
                <a:srgbClr val="FD994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58" name="组合 57"/>
          <p:cNvGrpSpPr/>
          <p:nvPr/>
        </p:nvGrpSpPr>
        <p:grpSpPr>
          <a:xfrm>
            <a:off x="2075843" y="2956673"/>
            <a:ext cx="959237" cy="315471"/>
            <a:chOff x="1470593" y="2297113"/>
            <a:chExt cx="959237" cy="315471"/>
          </a:xfrm>
        </p:grpSpPr>
        <p:sp>
          <p:nvSpPr>
            <p:cNvPr id="59" name="矩形 58"/>
            <p:cNvSpPr/>
            <p:nvPr/>
          </p:nvSpPr>
          <p:spPr>
            <a:xfrm>
              <a:off x="1470593" y="2297113"/>
              <a:ext cx="959237" cy="315471"/>
            </a:xfrm>
            <a:prstGeom prst="rect">
              <a:avLst/>
            </a:prstGeom>
            <a:ln>
              <a:noFill/>
            </a:ln>
          </p:spPr>
          <p:txBody>
            <a:bodyPr wrap="none" lIns="68580" tIns="34290" rIns="68580" bIns="34290">
              <a:spAutoFit/>
            </a:bodyPr>
            <a:lstStyle/>
            <a:p>
              <a:r>
                <a:rPr lang="zh-CN" altLang="en-US" sz="1600" dirty="0" smtClean="0">
                  <a:solidFill>
                    <a:srgbClr val="117C90"/>
                  </a:solidFill>
                  <a:latin typeface="+mn-ea"/>
                </a:rPr>
                <a:t>离散的边</a:t>
              </a:r>
              <a:endParaRPr lang="zh-CN" altLang="en-US" sz="1600" dirty="0">
                <a:solidFill>
                  <a:srgbClr val="117C90"/>
                </a:solidFill>
                <a:latin typeface="+mn-ea"/>
              </a:endParaRPr>
            </a:p>
          </p:txBody>
        </p:sp>
        <p:sp>
          <p:nvSpPr>
            <p:cNvPr id="60" name="矩形 59"/>
            <p:cNvSpPr/>
            <p:nvPr/>
          </p:nvSpPr>
          <p:spPr>
            <a:xfrm>
              <a:off x="1470593" y="2297113"/>
              <a:ext cx="959237" cy="315471"/>
            </a:xfrm>
            <a:prstGeom prst="rect">
              <a:avLst/>
            </a:prstGeom>
            <a:noFill/>
            <a:ln w="19050">
              <a:solidFill>
                <a:srgbClr val="5CC6D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61" name="组合 60"/>
          <p:cNvGrpSpPr/>
          <p:nvPr/>
        </p:nvGrpSpPr>
        <p:grpSpPr>
          <a:xfrm>
            <a:off x="2067375" y="3407936"/>
            <a:ext cx="1467341" cy="315471"/>
            <a:chOff x="1462125" y="2297113"/>
            <a:chExt cx="1467341" cy="315471"/>
          </a:xfrm>
        </p:grpSpPr>
        <p:sp>
          <p:nvSpPr>
            <p:cNvPr id="62" name="矩形 61"/>
            <p:cNvSpPr/>
            <p:nvPr/>
          </p:nvSpPr>
          <p:spPr>
            <a:xfrm>
              <a:off x="1462125" y="2297113"/>
              <a:ext cx="1467341" cy="315471"/>
            </a:xfrm>
            <a:prstGeom prst="rect">
              <a:avLst/>
            </a:prstGeom>
            <a:ln>
              <a:noFill/>
            </a:ln>
          </p:spPr>
          <p:txBody>
            <a:bodyPr wrap="square" lIns="68580" tIns="34290" rIns="68580" bIns="34290">
              <a:spAutoFit/>
            </a:bodyPr>
            <a:lstStyle/>
            <a:p>
              <a:r>
                <a:rPr lang="zh-CN" altLang="en-US" sz="1600" dirty="0" smtClean="0">
                  <a:solidFill>
                    <a:srgbClr val="117C90"/>
                  </a:solidFill>
                  <a:latin typeface="+mn-ea"/>
                </a:rPr>
                <a:t>边</a:t>
              </a:r>
              <a:r>
                <a:rPr lang="zh-CN" altLang="en-US" sz="1600" dirty="0">
                  <a:solidFill>
                    <a:srgbClr val="117C90"/>
                  </a:solidFill>
                  <a:latin typeface="+mn-ea"/>
                </a:rPr>
                <a:t>与边的关系</a:t>
              </a:r>
            </a:p>
          </p:txBody>
        </p:sp>
        <p:sp>
          <p:nvSpPr>
            <p:cNvPr id="63" name="矩形 62"/>
            <p:cNvSpPr/>
            <p:nvPr/>
          </p:nvSpPr>
          <p:spPr>
            <a:xfrm>
              <a:off x="1470593" y="2297113"/>
              <a:ext cx="1331874" cy="315471"/>
            </a:xfrm>
            <a:prstGeom prst="rect">
              <a:avLst/>
            </a:prstGeom>
            <a:noFill/>
            <a:ln w="19050">
              <a:solidFill>
                <a:srgbClr val="5CC6D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26" name="组合 25"/>
          <p:cNvGrpSpPr/>
          <p:nvPr/>
        </p:nvGrpSpPr>
        <p:grpSpPr>
          <a:xfrm>
            <a:off x="1798611" y="3476806"/>
            <a:ext cx="176056" cy="176056"/>
            <a:chOff x="2822328" y="4400876"/>
            <a:chExt cx="330200" cy="330200"/>
          </a:xfrm>
        </p:grpSpPr>
        <p:sp>
          <p:nvSpPr>
            <p:cNvPr id="11" name="椭圆 10"/>
            <p:cNvSpPr/>
            <p:nvPr/>
          </p:nvSpPr>
          <p:spPr>
            <a:xfrm>
              <a:off x="2822328" y="4400876"/>
              <a:ext cx="330200" cy="330200"/>
            </a:xfrm>
            <a:prstGeom prst="ellipse">
              <a:avLst/>
            </a:prstGeom>
            <a:solidFill>
              <a:srgbClr val="FD994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25" name="组合 24"/>
            <p:cNvGrpSpPr/>
            <p:nvPr/>
          </p:nvGrpSpPr>
          <p:grpSpPr>
            <a:xfrm>
              <a:off x="2870685" y="4443208"/>
              <a:ext cx="233486" cy="241952"/>
              <a:chOff x="1029123" y="4449233"/>
              <a:chExt cx="233486" cy="241952"/>
            </a:xfrm>
          </p:grpSpPr>
          <p:cxnSp>
            <p:nvCxnSpPr>
              <p:cNvPr id="17" name="直接连接符 16"/>
              <p:cNvCxnSpPr/>
              <p:nvPr/>
            </p:nvCxnSpPr>
            <p:spPr>
              <a:xfrm>
                <a:off x="1029123" y="4457699"/>
                <a:ext cx="233486" cy="233486"/>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flipH="1">
                <a:off x="1029123" y="4449233"/>
                <a:ext cx="233486" cy="233486"/>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grpSp>
      </p:grpSp>
      <p:sp>
        <p:nvSpPr>
          <p:cNvPr id="45" name="燕尾形 44"/>
          <p:cNvSpPr/>
          <p:nvPr/>
        </p:nvSpPr>
        <p:spPr>
          <a:xfrm>
            <a:off x="3535599" y="3185791"/>
            <a:ext cx="235850" cy="235850"/>
          </a:xfrm>
          <a:prstGeom prst="chevron">
            <a:avLst/>
          </a:prstGeom>
          <a:solidFill>
            <a:srgbClr val="5CC6D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grpSp>
        <p:nvGrpSpPr>
          <p:cNvPr id="64" name="组合 63"/>
          <p:cNvGrpSpPr/>
          <p:nvPr/>
        </p:nvGrpSpPr>
        <p:grpSpPr>
          <a:xfrm>
            <a:off x="3870773" y="3145981"/>
            <a:ext cx="1636676" cy="315471"/>
            <a:chOff x="1462125" y="2297113"/>
            <a:chExt cx="1636676" cy="315471"/>
          </a:xfrm>
        </p:grpSpPr>
        <p:sp>
          <p:nvSpPr>
            <p:cNvPr id="65" name="矩形 64"/>
            <p:cNvSpPr/>
            <p:nvPr/>
          </p:nvSpPr>
          <p:spPr>
            <a:xfrm>
              <a:off x="1462125" y="2297113"/>
              <a:ext cx="1636676" cy="315471"/>
            </a:xfrm>
            <a:prstGeom prst="rect">
              <a:avLst/>
            </a:prstGeom>
            <a:ln>
              <a:noFill/>
            </a:ln>
          </p:spPr>
          <p:txBody>
            <a:bodyPr wrap="square" lIns="68580" tIns="34290" rIns="68580" bIns="34290">
              <a:spAutoFit/>
            </a:bodyPr>
            <a:lstStyle/>
            <a:p>
              <a:r>
                <a:rPr lang="zh-CN" altLang="en-US" sz="1600" dirty="0" smtClean="0">
                  <a:solidFill>
                    <a:srgbClr val="117C90"/>
                  </a:solidFill>
                  <a:latin typeface="+mn-ea"/>
                </a:rPr>
                <a:t>信息</a:t>
              </a:r>
              <a:r>
                <a:rPr lang="zh-CN" altLang="en-US" sz="1600" dirty="0">
                  <a:solidFill>
                    <a:srgbClr val="117C90"/>
                  </a:solidFill>
                  <a:latin typeface="+mn-ea"/>
                </a:rPr>
                <a:t>表达不完整</a:t>
              </a:r>
            </a:p>
          </p:txBody>
        </p:sp>
        <p:sp>
          <p:nvSpPr>
            <p:cNvPr id="66" name="矩形 65"/>
            <p:cNvSpPr/>
            <p:nvPr/>
          </p:nvSpPr>
          <p:spPr>
            <a:xfrm>
              <a:off x="1470593" y="2297113"/>
              <a:ext cx="1552008" cy="315471"/>
            </a:xfrm>
            <a:prstGeom prst="rect">
              <a:avLst/>
            </a:prstGeom>
            <a:noFill/>
            <a:ln w="19050">
              <a:solidFill>
                <a:srgbClr val="5CC6D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3" name="组合 2"/>
          <p:cNvGrpSpPr/>
          <p:nvPr/>
        </p:nvGrpSpPr>
        <p:grpSpPr>
          <a:xfrm>
            <a:off x="6011916" y="2292415"/>
            <a:ext cx="2110154" cy="1574560"/>
            <a:chOff x="6011916" y="2292415"/>
            <a:chExt cx="2110154" cy="1574560"/>
          </a:xfrm>
        </p:grpSpPr>
        <p:grpSp>
          <p:nvGrpSpPr>
            <p:cNvPr id="2" name="组合 1"/>
            <p:cNvGrpSpPr/>
            <p:nvPr/>
          </p:nvGrpSpPr>
          <p:grpSpPr>
            <a:xfrm>
              <a:off x="6011916" y="2292415"/>
              <a:ext cx="2110154" cy="1574560"/>
              <a:chOff x="6011916" y="2273365"/>
              <a:chExt cx="2110154" cy="1574560"/>
            </a:xfrm>
          </p:grpSpPr>
          <p:sp>
            <p:nvSpPr>
              <p:cNvPr id="82" name="矩形 81"/>
              <p:cNvSpPr/>
              <p:nvPr/>
            </p:nvSpPr>
            <p:spPr>
              <a:xfrm>
                <a:off x="6011916" y="2273365"/>
                <a:ext cx="2110154" cy="1574560"/>
              </a:xfrm>
              <a:prstGeom prst="rect">
                <a:avLst/>
              </a:prstGeom>
              <a:noFill/>
              <a:ln w="19050">
                <a:solidFill>
                  <a:srgbClr val="5CC6D8"/>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77" name="组合 76"/>
              <p:cNvGrpSpPr/>
              <p:nvPr/>
            </p:nvGrpSpPr>
            <p:grpSpPr>
              <a:xfrm>
                <a:off x="6286877" y="3466540"/>
                <a:ext cx="1620956" cy="344930"/>
                <a:chOff x="4941175" y="2789886"/>
                <a:chExt cx="1817009" cy="435400"/>
              </a:xfrm>
            </p:grpSpPr>
            <p:sp>
              <p:nvSpPr>
                <p:cNvPr id="81" name="矩形 80"/>
                <p:cNvSpPr/>
                <p:nvPr/>
              </p:nvSpPr>
              <p:spPr>
                <a:xfrm>
                  <a:off x="5271682" y="2789886"/>
                  <a:ext cx="1114942" cy="1858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9" name="TextBox 78"/>
                <p:cNvSpPr txBox="1"/>
                <p:nvPr/>
              </p:nvSpPr>
              <p:spPr>
                <a:xfrm>
                  <a:off x="4941175" y="2836784"/>
                  <a:ext cx="1817009" cy="388502"/>
                </a:xfrm>
                <a:prstGeom prst="rect">
                  <a:avLst/>
                </a:prstGeom>
                <a:noFill/>
              </p:spPr>
              <p:txBody>
                <a:bodyPr wrap="none" rtlCol="0">
                  <a:spAutoFit/>
                </a:bodyPr>
                <a:lstStyle/>
                <a:p>
                  <a:r>
                    <a:rPr lang="zh-CN" altLang="en-US" b="1" dirty="0" smtClean="0">
                      <a:solidFill>
                        <a:schemeClr val="tx2">
                          <a:lumMod val="50000"/>
                        </a:schemeClr>
                      </a:solidFill>
                      <a:latin typeface="+mn-ea"/>
                    </a:rPr>
                    <a:t>线框模型的多义性</a:t>
                  </a:r>
                  <a:endParaRPr lang="zh-CN" altLang="en-US" b="1" dirty="0">
                    <a:solidFill>
                      <a:schemeClr val="tx2">
                        <a:lumMod val="50000"/>
                      </a:schemeClr>
                    </a:solidFill>
                    <a:latin typeface="+mn-ea"/>
                  </a:endParaRPr>
                </a:p>
              </p:txBody>
            </p:sp>
          </p:grpSp>
        </p:grpSp>
        <p:pic>
          <p:nvPicPr>
            <p:cNvPr id="40" name="Picture 2" descr="C:\Users\retech\Desktop\图片1.jpg"/>
            <p:cNvPicPr>
              <a:picLocks noChangeAspect="1" noChangeArrowheads="1"/>
            </p:cNvPicPr>
            <p:nvPr/>
          </p:nvPicPr>
          <p:blipFill rotWithShape="1">
            <a:blip r:embed="rId3">
              <a:extLst>
                <a:ext uri="{28A0092B-C50C-407E-A947-70E740481C1C}">
                  <a14:useLocalDpi xmlns:a14="http://schemas.microsoft.com/office/drawing/2010/main" val="0"/>
                </a:ext>
              </a:extLst>
            </a:blip>
            <a:srcRect t="6695" b="15244"/>
            <a:stretch/>
          </p:blipFill>
          <p:spPr bwMode="auto">
            <a:xfrm>
              <a:off x="6111876" y="2416240"/>
              <a:ext cx="1898138" cy="1086045"/>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253663099"/>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50"/>
                                        </p:tgtEl>
                                        <p:attrNameLst>
                                          <p:attrName>style.visibility</p:attrName>
                                        </p:attrNameLst>
                                      </p:cBhvr>
                                      <p:to>
                                        <p:strVal val="visible"/>
                                      </p:to>
                                    </p:set>
                                    <p:anim calcmode="lin" valueType="num">
                                      <p:cBhvr additive="base">
                                        <p:cTn id="7" dur="500" fill="hold"/>
                                        <p:tgtEl>
                                          <p:spTgt spid="50"/>
                                        </p:tgtEl>
                                        <p:attrNameLst>
                                          <p:attrName>ppt_x</p:attrName>
                                        </p:attrNameLst>
                                      </p:cBhvr>
                                      <p:tavLst>
                                        <p:tav tm="0">
                                          <p:val>
                                            <p:strVal val="0-#ppt_w/2"/>
                                          </p:val>
                                        </p:tav>
                                        <p:tav tm="100000">
                                          <p:val>
                                            <p:strVal val="#ppt_x"/>
                                          </p:val>
                                        </p:tav>
                                      </p:tavLst>
                                    </p:anim>
                                    <p:anim calcmode="lin" valueType="num">
                                      <p:cBhvr additive="base">
                                        <p:cTn id="8" dur="500" fill="hold"/>
                                        <p:tgtEl>
                                          <p:spTgt spid="5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nodeType="clickEffect">
                                  <p:stCondLst>
                                    <p:cond delay="0"/>
                                  </p:stCondLst>
                                  <p:childTnLst>
                                    <p:set>
                                      <p:cBhvr>
                                        <p:cTn id="12" dur="1" fill="hold">
                                          <p:stCondLst>
                                            <p:cond delay="0"/>
                                          </p:stCondLst>
                                        </p:cTn>
                                        <p:tgtEl>
                                          <p:spTgt spid="69"/>
                                        </p:tgtEl>
                                        <p:attrNameLst>
                                          <p:attrName>style.visibility</p:attrName>
                                        </p:attrNameLst>
                                      </p:cBhvr>
                                      <p:to>
                                        <p:strVal val="visible"/>
                                      </p:to>
                                    </p:set>
                                    <p:animEffect transition="in" filter="randombar(horizontal)">
                                      <p:cBhvr>
                                        <p:cTn id="13" dur="500"/>
                                        <p:tgtEl>
                                          <p:spTgt spid="69"/>
                                        </p:tgtEl>
                                      </p:cBhvr>
                                    </p:animEffect>
                                  </p:childTnLst>
                                </p:cTn>
                              </p:par>
                              <p:par>
                                <p:cTn id="14" presetID="14" presetClass="entr" presetSubtype="10" fill="hold"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randombar(horizontal)">
                                      <p:cBhvr>
                                        <p:cTn id="16" dur="50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42"/>
                                        </p:tgtEl>
                                        <p:attrNameLst>
                                          <p:attrName>style.visibility</p:attrName>
                                        </p:attrNameLst>
                                      </p:cBhvr>
                                      <p:to>
                                        <p:strVal val="visible"/>
                                      </p:to>
                                    </p:set>
                                    <p:animEffect transition="in" filter="wipe(left)">
                                      <p:cBhvr>
                                        <p:cTn id="21" dur="500"/>
                                        <p:tgtEl>
                                          <p:spTgt spid="42"/>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58"/>
                                        </p:tgtEl>
                                        <p:attrNameLst>
                                          <p:attrName>style.visibility</p:attrName>
                                        </p:attrNameLst>
                                      </p:cBhvr>
                                      <p:to>
                                        <p:strVal val="visible"/>
                                      </p:to>
                                    </p:set>
                                    <p:animEffect transition="in" filter="fade">
                                      <p:cBhvr>
                                        <p:cTn id="26" dur="500"/>
                                        <p:tgtEl>
                                          <p:spTgt spid="58"/>
                                        </p:tgtEl>
                                      </p:cBhvr>
                                    </p:animEffect>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nodeType="clickEffect">
                                  <p:stCondLst>
                                    <p:cond delay="0"/>
                                  </p:stCondLst>
                                  <p:childTnLst>
                                    <p:set>
                                      <p:cBhvr>
                                        <p:cTn id="30" dur="1" fill="hold">
                                          <p:stCondLst>
                                            <p:cond delay="0"/>
                                          </p:stCondLst>
                                        </p:cTn>
                                        <p:tgtEl>
                                          <p:spTgt spid="26"/>
                                        </p:tgtEl>
                                        <p:attrNameLst>
                                          <p:attrName>style.visibility</p:attrName>
                                        </p:attrNameLst>
                                      </p:cBhvr>
                                      <p:to>
                                        <p:strVal val="visible"/>
                                      </p:to>
                                    </p:set>
                                    <p:anim calcmode="lin" valueType="num">
                                      <p:cBhvr>
                                        <p:cTn id="31" dur="500" fill="hold"/>
                                        <p:tgtEl>
                                          <p:spTgt spid="26"/>
                                        </p:tgtEl>
                                        <p:attrNameLst>
                                          <p:attrName>ppt_w</p:attrName>
                                        </p:attrNameLst>
                                      </p:cBhvr>
                                      <p:tavLst>
                                        <p:tav tm="0">
                                          <p:val>
                                            <p:fltVal val="0"/>
                                          </p:val>
                                        </p:tav>
                                        <p:tav tm="100000">
                                          <p:val>
                                            <p:strVal val="#ppt_w"/>
                                          </p:val>
                                        </p:tav>
                                      </p:tavLst>
                                    </p:anim>
                                    <p:anim calcmode="lin" valueType="num">
                                      <p:cBhvr>
                                        <p:cTn id="32" dur="500" fill="hold"/>
                                        <p:tgtEl>
                                          <p:spTgt spid="26"/>
                                        </p:tgtEl>
                                        <p:attrNameLst>
                                          <p:attrName>ppt_h</p:attrName>
                                        </p:attrNameLst>
                                      </p:cBhvr>
                                      <p:tavLst>
                                        <p:tav tm="0">
                                          <p:val>
                                            <p:fltVal val="0"/>
                                          </p:val>
                                        </p:tav>
                                        <p:tav tm="100000">
                                          <p:val>
                                            <p:strVal val="#ppt_h"/>
                                          </p:val>
                                        </p:tav>
                                      </p:tavLst>
                                    </p:anim>
                                    <p:animEffect transition="in" filter="fade">
                                      <p:cBhvr>
                                        <p:cTn id="33" dur="500"/>
                                        <p:tgtEl>
                                          <p:spTgt spid="26"/>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61"/>
                                        </p:tgtEl>
                                        <p:attrNameLst>
                                          <p:attrName>style.visibility</p:attrName>
                                        </p:attrNameLst>
                                      </p:cBhvr>
                                      <p:to>
                                        <p:strVal val="visible"/>
                                      </p:to>
                                    </p:set>
                                    <p:animEffect transition="in" filter="fade">
                                      <p:cBhvr>
                                        <p:cTn id="38" dur="500"/>
                                        <p:tgtEl>
                                          <p:spTgt spid="61"/>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8" fill="hold" grpId="0" nodeType="clickEffect">
                                  <p:stCondLst>
                                    <p:cond delay="0"/>
                                  </p:stCondLst>
                                  <p:childTnLst>
                                    <p:set>
                                      <p:cBhvr>
                                        <p:cTn id="42" dur="1" fill="hold">
                                          <p:stCondLst>
                                            <p:cond delay="0"/>
                                          </p:stCondLst>
                                        </p:cTn>
                                        <p:tgtEl>
                                          <p:spTgt spid="45"/>
                                        </p:tgtEl>
                                        <p:attrNameLst>
                                          <p:attrName>style.visibility</p:attrName>
                                        </p:attrNameLst>
                                      </p:cBhvr>
                                      <p:to>
                                        <p:strVal val="visible"/>
                                      </p:to>
                                    </p:set>
                                    <p:animEffect transition="in" filter="wipe(left)">
                                      <p:cBhvr>
                                        <p:cTn id="43" dur="500"/>
                                        <p:tgtEl>
                                          <p:spTgt spid="45"/>
                                        </p:tgtEl>
                                      </p:cBhvr>
                                    </p:animEffect>
                                  </p:childTnLst>
                                </p:cTn>
                              </p:par>
                            </p:childTnLst>
                          </p:cTn>
                        </p:par>
                      </p:childTnLst>
                    </p:cTn>
                  </p:par>
                  <p:par>
                    <p:cTn id="44" fill="hold">
                      <p:stCondLst>
                        <p:cond delay="indefinite"/>
                      </p:stCondLst>
                      <p:childTnLst>
                        <p:par>
                          <p:cTn id="45" fill="hold">
                            <p:stCondLst>
                              <p:cond delay="0"/>
                            </p:stCondLst>
                            <p:childTnLst>
                              <p:par>
                                <p:cTn id="46" presetID="16" presetClass="entr" presetSubtype="21" fill="hold" nodeType="clickEffect">
                                  <p:stCondLst>
                                    <p:cond delay="0"/>
                                  </p:stCondLst>
                                  <p:childTnLst>
                                    <p:set>
                                      <p:cBhvr>
                                        <p:cTn id="47" dur="1" fill="hold">
                                          <p:stCondLst>
                                            <p:cond delay="0"/>
                                          </p:stCondLst>
                                        </p:cTn>
                                        <p:tgtEl>
                                          <p:spTgt spid="64"/>
                                        </p:tgtEl>
                                        <p:attrNameLst>
                                          <p:attrName>style.visibility</p:attrName>
                                        </p:attrNameLst>
                                      </p:cBhvr>
                                      <p:to>
                                        <p:strVal val="visible"/>
                                      </p:to>
                                    </p:set>
                                    <p:animEffect transition="in" filter="barn(inVertical)">
                                      <p:cBhvr>
                                        <p:cTn id="48" dur="500"/>
                                        <p:tgtEl>
                                          <p:spTgt spid="64"/>
                                        </p:tgtEl>
                                      </p:cBhvr>
                                    </p:animEffect>
                                  </p:childTnLst>
                                </p:cTn>
                              </p:par>
                            </p:childTnLst>
                          </p:cTn>
                        </p:par>
                      </p:childTnLst>
                    </p:cTn>
                  </p:par>
                  <p:par>
                    <p:cTn id="49" fill="hold">
                      <p:stCondLst>
                        <p:cond delay="indefinite"/>
                      </p:stCondLst>
                      <p:childTnLst>
                        <p:par>
                          <p:cTn id="50" fill="hold">
                            <p:stCondLst>
                              <p:cond delay="0"/>
                            </p:stCondLst>
                            <p:childTnLst>
                              <p:par>
                                <p:cTn id="51" presetID="53" presetClass="entr" presetSubtype="16" fill="hold" nodeType="clickEffect">
                                  <p:stCondLst>
                                    <p:cond delay="0"/>
                                  </p:stCondLst>
                                  <p:childTnLst>
                                    <p:set>
                                      <p:cBhvr>
                                        <p:cTn id="52" dur="1" fill="hold">
                                          <p:stCondLst>
                                            <p:cond delay="0"/>
                                          </p:stCondLst>
                                        </p:cTn>
                                        <p:tgtEl>
                                          <p:spTgt spid="3"/>
                                        </p:tgtEl>
                                        <p:attrNameLst>
                                          <p:attrName>style.visibility</p:attrName>
                                        </p:attrNameLst>
                                      </p:cBhvr>
                                      <p:to>
                                        <p:strVal val="visible"/>
                                      </p:to>
                                    </p:set>
                                    <p:anim calcmode="lin" valueType="num">
                                      <p:cBhvr>
                                        <p:cTn id="53" dur="500" fill="hold"/>
                                        <p:tgtEl>
                                          <p:spTgt spid="3"/>
                                        </p:tgtEl>
                                        <p:attrNameLst>
                                          <p:attrName>ppt_w</p:attrName>
                                        </p:attrNameLst>
                                      </p:cBhvr>
                                      <p:tavLst>
                                        <p:tav tm="0">
                                          <p:val>
                                            <p:fltVal val="0"/>
                                          </p:val>
                                        </p:tav>
                                        <p:tav tm="100000">
                                          <p:val>
                                            <p:strVal val="#ppt_w"/>
                                          </p:val>
                                        </p:tav>
                                      </p:tavLst>
                                    </p:anim>
                                    <p:anim calcmode="lin" valueType="num">
                                      <p:cBhvr>
                                        <p:cTn id="54" dur="500" fill="hold"/>
                                        <p:tgtEl>
                                          <p:spTgt spid="3"/>
                                        </p:tgtEl>
                                        <p:attrNameLst>
                                          <p:attrName>ppt_h</p:attrName>
                                        </p:attrNameLst>
                                      </p:cBhvr>
                                      <p:tavLst>
                                        <p:tav tm="0">
                                          <p:val>
                                            <p:fltVal val="0"/>
                                          </p:val>
                                        </p:tav>
                                        <p:tav tm="100000">
                                          <p:val>
                                            <p:strVal val="#ppt_h"/>
                                          </p:val>
                                        </p:tav>
                                      </p:tavLst>
                                    </p:anim>
                                    <p:animEffect transition="in" filter="fade">
                                      <p:cBhvr>
                                        <p:cTn id="5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1" name="组合 80"/>
          <p:cNvGrpSpPr/>
          <p:nvPr/>
        </p:nvGrpSpPr>
        <p:grpSpPr>
          <a:xfrm>
            <a:off x="1142462" y="2069957"/>
            <a:ext cx="4517762" cy="2019721"/>
            <a:chOff x="2042527" y="3307220"/>
            <a:chExt cx="8897116" cy="2258204"/>
          </a:xfrm>
        </p:grpSpPr>
        <p:sp>
          <p:nvSpPr>
            <p:cNvPr id="82" name="矩形 10"/>
            <p:cNvSpPr>
              <a:spLocks noChangeArrowheads="1"/>
            </p:cNvSpPr>
            <p:nvPr/>
          </p:nvSpPr>
          <p:spPr bwMode="auto">
            <a:xfrm>
              <a:off x="2042527" y="3307220"/>
              <a:ext cx="8897116" cy="2258204"/>
            </a:xfrm>
            <a:prstGeom prst="rect">
              <a:avLst/>
            </a:prstGeom>
            <a:solidFill>
              <a:schemeClr val="accent4">
                <a:lumMod val="20000"/>
                <a:lumOff val="80000"/>
              </a:schemeClr>
            </a:solidFill>
            <a:ln w="19050">
              <a:solidFill>
                <a:srgbClr val="5CC6D8"/>
              </a:solidFill>
              <a:prstDash val="solid"/>
            </a:ln>
            <a:extLst/>
          </p:spPr>
          <p:txBody>
            <a:bodyPr anchor="ct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fontAlgn="base">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6pPr>
              <a:lvl7pPr marL="2971800" indent="-228600" fontAlgn="base">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7pPr>
              <a:lvl8pPr marL="3429000" indent="-228600" fontAlgn="base">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8pPr>
              <a:lvl9pPr marL="3886200" indent="-228600" fontAlgn="base">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9pPr>
            </a:lstStyle>
            <a:p>
              <a:pPr algn="ctr" eaLnBrk="1" hangingPunct="1"/>
              <a:endParaRPr lang="zh-CN" altLang="en-US">
                <a:solidFill>
                  <a:srgbClr val="FFFFFF"/>
                </a:solidFill>
              </a:endParaRPr>
            </a:p>
          </p:txBody>
        </p:sp>
        <p:sp>
          <p:nvSpPr>
            <p:cNvPr id="83" name="矩形 10"/>
            <p:cNvSpPr>
              <a:spLocks noChangeArrowheads="1"/>
            </p:cNvSpPr>
            <p:nvPr/>
          </p:nvSpPr>
          <p:spPr bwMode="auto">
            <a:xfrm>
              <a:off x="2153392" y="3373345"/>
              <a:ext cx="8649947" cy="2109013"/>
            </a:xfrm>
            <a:prstGeom prst="rect">
              <a:avLst/>
            </a:prstGeom>
            <a:noFill/>
            <a:ln w="19050">
              <a:solidFill>
                <a:srgbClr val="5CC6D8"/>
              </a:solidFill>
              <a:prstDash val="sysDash"/>
            </a:ln>
            <a:extLst/>
          </p:spPr>
          <p:txBody>
            <a:bodyPr anchor="ct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fontAlgn="base">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6pPr>
              <a:lvl7pPr marL="2971800" indent="-228600" fontAlgn="base">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7pPr>
              <a:lvl8pPr marL="3429000" indent="-228600" fontAlgn="base">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8pPr>
              <a:lvl9pPr marL="3886200" indent="-228600" fontAlgn="base">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9pPr>
            </a:lstStyle>
            <a:p>
              <a:pPr algn="ctr" eaLnBrk="1" hangingPunct="1"/>
              <a:endParaRPr lang="zh-CN" altLang="en-US">
                <a:solidFill>
                  <a:srgbClr val="FFFFFF"/>
                </a:solidFill>
              </a:endParaRPr>
            </a:p>
          </p:txBody>
        </p:sp>
      </p:grpSp>
      <p:sp>
        <p:nvSpPr>
          <p:cNvPr id="13" name="矩形 12"/>
          <p:cNvSpPr/>
          <p:nvPr/>
        </p:nvSpPr>
        <p:spPr>
          <a:xfrm>
            <a:off x="1380620" y="229309"/>
            <a:ext cx="4740780" cy="576248"/>
          </a:xfrm>
          <a:prstGeom prst="rect">
            <a:avLst/>
          </a:prstGeom>
        </p:spPr>
        <p:txBody>
          <a:bodyPr wrap="square" lIns="68580" tIns="34290" rIns="68580" bIns="34290">
            <a:spAutoFit/>
            <a:scene3d>
              <a:camera prst="orthographicFront"/>
              <a:lightRig rig="threePt" dir="t"/>
            </a:scene3d>
            <a:sp3d contourW="12700"/>
          </a:bodyPr>
          <a:lstStyle/>
          <a:p>
            <a:pPr>
              <a:lnSpc>
                <a:spcPct val="120000"/>
              </a:lnSpc>
            </a:pPr>
            <a:r>
              <a:rPr lang="en-US" altLang="zh-CN" sz="3000" b="1" dirty="0" smtClean="0">
                <a:solidFill>
                  <a:schemeClr val="accent1"/>
                </a:solidFill>
                <a:latin typeface="+mj-ea"/>
                <a:ea typeface="+mj-ea"/>
              </a:rPr>
              <a:t>4.1.3</a:t>
            </a:r>
            <a:r>
              <a:rPr lang="zh-CN" altLang="en-US" sz="3000" b="1" dirty="0">
                <a:solidFill>
                  <a:schemeClr val="accent1"/>
                </a:solidFill>
                <a:latin typeface="+mj-ea"/>
                <a:ea typeface="+mj-ea"/>
                <a:sym typeface="+mn-ea"/>
              </a:rPr>
              <a:t>线框建模的优缺点</a:t>
            </a:r>
            <a:r>
              <a:rPr lang="zh-CN" altLang="en-US" sz="3000" b="1" dirty="0">
                <a:solidFill>
                  <a:schemeClr val="accent1"/>
                </a:solidFill>
                <a:latin typeface="+mj-ea"/>
                <a:ea typeface="+mj-ea"/>
              </a:rPr>
              <a:t> </a:t>
            </a:r>
            <a:r>
              <a:rPr lang="zh-CN" altLang="en-US" sz="3000" b="1" dirty="0" smtClean="0">
                <a:solidFill>
                  <a:schemeClr val="accent1"/>
                </a:solidFill>
                <a:latin typeface="+mj-ea"/>
                <a:ea typeface="+mj-ea"/>
              </a:rPr>
              <a:t> </a:t>
            </a:r>
            <a:r>
              <a:rPr lang="en-US" altLang="zh-CN" sz="3000" b="1" dirty="0" smtClean="0">
                <a:solidFill>
                  <a:schemeClr val="accent1"/>
                </a:solidFill>
                <a:latin typeface="+mj-ea"/>
                <a:ea typeface="+mj-ea"/>
              </a:rPr>
              <a:t>  </a:t>
            </a:r>
            <a:endParaRPr lang="en-US" altLang="zh-CN" sz="3000" b="1" dirty="0">
              <a:solidFill>
                <a:schemeClr val="accent1"/>
              </a:solidFill>
              <a:latin typeface="+mj-ea"/>
              <a:ea typeface="+mj-ea"/>
            </a:endParaRPr>
          </a:p>
        </p:txBody>
      </p:sp>
      <p:grpSp>
        <p:nvGrpSpPr>
          <p:cNvPr id="50" name="组合 49"/>
          <p:cNvGrpSpPr/>
          <p:nvPr/>
        </p:nvGrpSpPr>
        <p:grpSpPr>
          <a:xfrm>
            <a:off x="906830" y="1177372"/>
            <a:ext cx="2426015" cy="400110"/>
            <a:chOff x="1209106" y="1769885"/>
            <a:chExt cx="3234689" cy="533479"/>
          </a:xfrm>
        </p:grpSpPr>
        <p:sp>
          <p:nvSpPr>
            <p:cNvPr id="51" name="矩形 50"/>
            <p:cNvSpPr/>
            <p:nvPr/>
          </p:nvSpPr>
          <p:spPr>
            <a:xfrm>
              <a:off x="1209106" y="1908580"/>
              <a:ext cx="245660" cy="245660"/>
            </a:xfrm>
            <a:prstGeom prst="rect">
              <a:avLst/>
            </a:prstGeom>
            <a:solidFill>
              <a:srgbClr val="FD9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2" name="文本框 14"/>
            <p:cNvSpPr txBox="1"/>
            <p:nvPr/>
          </p:nvSpPr>
          <p:spPr>
            <a:xfrm>
              <a:off x="1495977" y="1769885"/>
              <a:ext cx="2947818" cy="533479"/>
            </a:xfrm>
            <a:prstGeom prst="rect">
              <a:avLst/>
            </a:prstGeom>
            <a:noFill/>
          </p:spPr>
          <p:txBody>
            <a:bodyPr wrap="none" rtlCol="0">
              <a:spAutoFit/>
              <a:scene3d>
                <a:camera prst="orthographicFront"/>
                <a:lightRig rig="threePt" dir="t"/>
              </a:scene3d>
              <a:sp3d contourW="127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zh-CN" altLang="en-US" sz="2000" b="1" dirty="0" smtClean="0">
                  <a:solidFill>
                    <a:schemeClr val="tx1">
                      <a:lumMod val="85000"/>
                      <a:lumOff val="15000"/>
                    </a:schemeClr>
                  </a:solidFill>
                  <a:latin typeface="+mj-ea"/>
                </a:rPr>
                <a:t>线框</a:t>
              </a:r>
              <a:r>
                <a:rPr lang="zh-CN" altLang="en-US" sz="2000" b="1" dirty="0">
                  <a:solidFill>
                    <a:schemeClr val="tx1">
                      <a:lumMod val="85000"/>
                      <a:lumOff val="15000"/>
                    </a:schemeClr>
                  </a:solidFill>
                  <a:latin typeface="+mj-ea"/>
                </a:rPr>
                <a:t>建模的缺点  </a:t>
              </a:r>
              <a:r>
                <a:rPr lang="zh-CN" altLang="en-US" sz="2000" b="1" dirty="0" smtClean="0">
                  <a:solidFill>
                    <a:schemeClr val="tx1">
                      <a:lumMod val="85000"/>
                      <a:lumOff val="15000"/>
                    </a:schemeClr>
                  </a:solidFill>
                  <a:latin typeface="+mj-ea"/>
                </a:rPr>
                <a:t> </a:t>
              </a:r>
              <a:endParaRPr lang="zh-CN" altLang="en-US" sz="2000" b="1" dirty="0">
                <a:solidFill>
                  <a:schemeClr val="tx1">
                    <a:lumMod val="85000"/>
                    <a:lumOff val="15000"/>
                  </a:schemeClr>
                </a:solidFill>
                <a:latin typeface="+mj-ea"/>
              </a:endParaRPr>
            </a:p>
          </p:txBody>
        </p:sp>
      </p:grpSp>
      <p:grpSp>
        <p:nvGrpSpPr>
          <p:cNvPr id="38" name="组合 37"/>
          <p:cNvGrpSpPr/>
          <p:nvPr/>
        </p:nvGrpSpPr>
        <p:grpSpPr>
          <a:xfrm>
            <a:off x="1294973" y="2631693"/>
            <a:ext cx="463284" cy="868758"/>
            <a:chOff x="2432935" y="4758219"/>
            <a:chExt cx="617711" cy="1158345"/>
          </a:xfrm>
        </p:grpSpPr>
        <p:sp>
          <p:nvSpPr>
            <p:cNvPr id="39" name="Rectangle 1029"/>
            <p:cNvSpPr>
              <a:spLocks noChangeArrowheads="1"/>
            </p:cNvSpPr>
            <p:nvPr/>
          </p:nvSpPr>
          <p:spPr bwMode="auto">
            <a:xfrm>
              <a:off x="2514290" y="4768474"/>
              <a:ext cx="536356" cy="1148090"/>
            </a:xfrm>
            <a:prstGeom prst="rect">
              <a:avLst/>
            </a:prstGeom>
            <a:noFill/>
            <a:ln w="9525">
              <a:noFill/>
              <a:miter lim="800000"/>
              <a:headEnd/>
              <a:tailEnd/>
            </a:ln>
            <a:effectLst/>
            <a:extLst/>
          </p:spPr>
          <p:txBody>
            <a:bodyPr vert="eaVert" wrap="none" anchor="ctr"/>
            <a:lstStyle/>
            <a:p>
              <a:r>
                <a:rPr lang="zh-CN" altLang="en-US" sz="1500" dirty="0" smtClean="0">
                  <a:solidFill>
                    <a:srgbClr val="117C90"/>
                  </a:solidFill>
                </a:rPr>
                <a:t>复杂物体</a:t>
              </a:r>
              <a:endParaRPr lang="zh-CN" altLang="en-US" sz="1500" dirty="0">
                <a:solidFill>
                  <a:srgbClr val="117C90"/>
                </a:solidFill>
              </a:endParaRPr>
            </a:p>
          </p:txBody>
        </p:sp>
        <p:grpSp>
          <p:nvGrpSpPr>
            <p:cNvPr id="40" name="组合 39"/>
            <p:cNvGrpSpPr/>
            <p:nvPr/>
          </p:nvGrpSpPr>
          <p:grpSpPr>
            <a:xfrm rot="5400000">
              <a:off x="2161210" y="5029944"/>
              <a:ext cx="1153049" cy="609600"/>
              <a:chOff x="1589211" y="3288256"/>
              <a:chExt cx="1153049" cy="609600"/>
            </a:xfrm>
          </p:grpSpPr>
          <p:sp>
            <p:nvSpPr>
              <p:cNvPr id="46" name="矩形 45"/>
              <p:cNvSpPr/>
              <p:nvPr/>
            </p:nvSpPr>
            <p:spPr>
              <a:xfrm>
                <a:off x="1619356" y="3386295"/>
                <a:ext cx="1122904" cy="399390"/>
              </a:xfrm>
              <a:prstGeom prst="rect">
                <a:avLst/>
              </a:prstGeom>
              <a:noFill/>
              <a:ln>
                <a:solidFill>
                  <a:srgbClr val="117C9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7" name="Rectangle 1051"/>
              <p:cNvSpPr>
                <a:spLocks noChangeArrowheads="1"/>
              </p:cNvSpPr>
              <p:nvPr/>
            </p:nvSpPr>
            <p:spPr bwMode="auto">
              <a:xfrm>
                <a:off x="1589211" y="3288256"/>
                <a:ext cx="1143000" cy="609600"/>
              </a:xfrm>
              <a:prstGeom prst="rect">
                <a:avLst/>
              </a:prstGeom>
              <a:noFill/>
              <a:ln w="9525">
                <a:noFill/>
                <a:miter lim="800000"/>
                <a:headEnd/>
                <a:tailEnd/>
              </a:ln>
              <a:effectLst/>
              <a:extLst/>
            </p:spPr>
            <p:txBody>
              <a:bodyPr wrap="none" anchor="ctr"/>
              <a:lstStyle/>
              <a:p>
                <a:endParaRPr lang="zh-CN" altLang="en-US" sz="1500" dirty="0">
                  <a:solidFill>
                    <a:srgbClr val="117C90"/>
                  </a:solidFill>
                </a:endParaRPr>
              </a:p>
            </p:txBody>
          </p:sp>
        </p:grpSp>
      </p:grpSp>
      <p:grpSp>
        <p:nvGrpSpPr>
          <p:cNvPr id="48" name="组合 47"/>
          <p:cNvGrpSpPr/>
          <p:nvPr/>
        </p:nvGrpSpPr>
        <p:grpSpPr>
          <a:xfrm>
            <a:off x="2151635" y="2631693"/>
            <a:ext cx="463284" cy="878283"/>
            <a:chOff x="2432935" y="4758219"/>
            <a:chExt cx="617711" cy="1171045"/>
          </a:xfrm>
        </p:grpSpPr>
        <p:sp>
          <p:nvSpPr>
            <p:cNvPr id="49" name="Rectangle 1029"/>
            <p:cNvSpPr>
              <a:spLocks noChangeArrowheads="1"/>
            </p:cNvSpPr>
            <p:nvPr/>
          </p:nvSpPr>
          <p:spPr bwMode="auto">
            <a:xfrm>
              <a:off x="2514290" y="4781174"/>
              <a:ext cx="536356" cy="1148090"/>
            </a:xfrm>
            <a:prstGeom prst="rect">
              <a:avLst/>
            </a:prstGeom>
            <a:noFill/>
            <a:ln w="9525">
              <a:noFill/>
              <a:miter lim="800000"/>
              <a:headEnd/>
              <a:tailEnd/>
            </a:ln>
            <a:effectLst/>
            <a:extLst/>
          </p:spPr>
          <p:txBody>
            <a:bodyPr vert="eaVert" wrap="none" anchor="ctr"/>
            <a:lstStyle/>
            <a:p>
              <a:r>
                <a:rPr lang="zh-CN" altLang="en-US" sz="1500" dirty="0" smtClean="0">
                  <a:solidFill>
                    <a:srgbClr val="117C90"/>
                  </a:solidFill>
                </a:rPr>
                <a:t>线框模型</a:t>
              </a:r>
              <a:endParaRPr lang="zh-CN" altLang="en-US" sz="1500" dirty="0">
                <a:solidFill>
                  <a:srgbClr val="117C90"/>
                </a:solidFill>
              </a:endParaRPr>
            </a:p>
          </p:txBody>
        </p:sp>
        <p:grpSp>
          <p:nvGrpSpPr>
            <p:cNvPr id="53" name="组合 52"/>
            <p:cNvGrpSpPr/>
            <p:nvPr/>
          </p:nvGrpSpPr>
          <p:grpSpPr>
            <a:xfrm rot="5400000">
              <a:off x="2161210" y="5029944"/>
              <a:ext cx="1153049" cy="609600"/>
              <a:chOff x="1589211" y="3288256"/>
              <a:chExt cx="1153049" cy="609600"/>
            </a:xfrm>
          </p:grpSpPr>
          <p:sp>
            <p:nvSpPr>
              <p:cNvPr id="54" name="矩形 53"/>
              <p:cNvSpPr/>
              <p:nvPr/>
            </p:nvSpPr>
            <p:spPr>
              <a:xfrm>
                <a:off x="1619356" y="3386295"/>
                <a:ext cx="1122904" cy="399391"/>
              </a:xfrm>
              <a:prstGeom prst="rect">
                <a:avLst/>
              </a:prstGeom>
              <a:noFill/>
              <a:ln>
                <a:solidFill>
                  <a:srgbClr val="117C9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5" name="Rectangle 1051"/>
              <p:cNvSpPr>
                <a:spLocks noChangeArrowheads="1"/>
              </p:cNvSpPr>
              <p:nvPr/>
            </p:nvSpPr>
            <p:spPr bwMode="auto">
              <a:xfrm>
                <a:off x="1589211" y="3288256"/>
                <a:ext cx="1143000" cy="609600"/>
              </a:xfrm>
              <a:prstGeom prst="rect">
                <a:avLst/>
              </a:prstGeom>
              <a:noFill/>
              <a:ln w="9525">
                <a:noFill/>
                <a:miter lim="800000"/>
                <a:headEnd/>
                <a:tailEnd/>
              </a:ln>
              <a:effectLst/>
              <a:extLst/>
            </p:spPr>
            <p:txBody>
              <a:bodyPr wrap="none" anchor="ctr"/>
              <a:lstStyle/>
              <a:p>
                <a:endParaRPr lang="zh-CN" altLang="en-US" sz="1500" dirty="0">
                  <a:solidFill>
                    <a:srgbClr val="117C90"/>
                  </a:solidFill>
                </a:endParaRPr>
              </a:p>
            </p:txBody>
          </p:sp>
        </p:grpSp>
      </p:grpSp>
      <p:grpSp>
        <p:nvGrpSpPr>
          <p:cNvPr id="56" name="组合 55"/>
          <p:cNvGrpSpPr/>
          <p:nvPr/>
        </p:nvGrpSpPr>
        <p:grpSpPr>
          <a:xfrm>
            <a:off x="3008298" y="2631694"/>
            <a:ext cx="463284" cy="874105"/>
            <a:chOff x="2432935" y="4758219"/>
            <a:chExt cx="617711" cy="1165474"/>
          </a:xfrm>
        </p:grpSpPr>
        <p:sp>
          <p:nvSpPr>
            <p:cNvPr id="57" name="Rectangle 1029"/>
            <p:cNvSpPr>
              <a:spLocks noChangeArrowheads="1"/>
            </p:cNvSpPr>
            <p:nvPr/>
          </p:nvSpPr>
          <p:spPr bwMode="auto">
            <a:xfrm>
              <a:off x="2514290" y="4775603"/>
              <a:ext cx="536356" cy="1148090"/>
            </a:xfrm>
            <a:prstGeom prst="rect">
              <a:avLst/>
            </a:prstGeom>
            <a:noFill/>
            <a:ln w="9525">
              <a:noFill/>
              <a:miter lim="800000"/>
              <a:headEnd/>
              <a:tailEnd/>
            </a:ln>
            <a:effectLst/>
            <a:extLst/>
          </p:spPr>
          <p:txBody>
            <a:bodyPr vert="eaVert" wrap="none" anchor="ctr"/>
            <a:lstStyle/>
            <a:p>
              <a:r>
                <a:rPr lang="zh-CN" altLang="en-US" sz="1500" dirty="0" smtClean="0">
                  <a:solidFill>
                    <a:srgbClr val="117C90"/>
                  </a:solidFill>
                </a:rPr>
                <a:t>初始数据</a:t>
              </a:r>
              <a:endParaRPr lang="zh-CN" altLang="en-US" sz="1500" dirty="0">
                <a:solidFill>
                  <a:srgbClr val="117C90"/>
                </a:solidFill>
              </a:endParaRPr>
            </a:p>
          </p:txBody>
        </p:sp>
        <p:grpSp>
          <p:nvGrpSpPr>
            <p:cNvPr id="67" name="组合 66"/>
            <p:cNvGrpSpPr/>
            <p:nvPr/>
          </p:nvGrpSpPr>
          <p:grpSpPr>
            <a:xfrm rot="5400000">
              <a:off x="2161210" y="5029944"/>
              <a:ext cx="1153049" cy="609600"/>
              <a:chOff x="1589211" y="3288256"/>
              <a:chExt cx="1153049" cy="609600"/>
            </a:xfrm>
          </p:grpSpPr>
          <p:sp>
            <p:nvSpPr>
              <p:cNvPr id="68" name="矩形 67"/>
              <p:cNvSpPr/>
              <p:nvPr/>
            </p:nvSpPr>
            <p:spPr>
              <a:xfrm>
                <a:off x="1619356" y="3386295"/>
                <a:ext cx="1122904" cy="399390"/>
              </a:xfrm>
              <a:prstGeom prst="rect">
                <a:avLst/>
              </a:prstGeom>
              <a:noFill/>
              <a:ln>
                <a:solidFill>
                  <a:srgbClr val="117C9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2" name="Rectangle 1051"/>
              <p:cNvSpPr>
                <a:spLocks noChangeArrowheads="1"/>
              </p:cNvSpPr>
              <p:nvPr/>
            </p:nvSpPr>
            <p:spPr bwMode="auto">
              <a:xfrm>
                <a:off x="1589211" y="3288256"/>
                <a:ext cx="1143000" cy="609600"/>
              </a:xfrm>
              <a:prstGeom prst="rect">
                <a:avLst/>
              </a:prstGeom>
              <a:noFill/>
              <a:ln w="9525">
                <a:noFill/>
                <a:miter lim="800000"/>
                <a:headEnd/>
                <a:tailEnd/>
              </a:ln>
              <a:effectLst/>
              <a:extLst/>
            </p:spPr>
            <p:txBody>
              <a:bodyPr wrap="none" anchor="ctr"/>
              <a:lstStyle/>
              <a:p>
                <a:endParaRPr lang="zh-CN" altLang="en-US" sz="1500" dirty="0">
                  <a:solidFill>
                    <a:srgbClr val="117C90"/>
                  </a:solidFill>
                </a:endParaRPr>
              </a:p>
            </p:txBody>
          </p:sp>
        </p:grpSp>
      </p:grpSp>
      <p:grpSp>
        <p:nvGrpSpPr>
          <p:cNvPr id="3" name="组合 2"/>
          <p:cNvGrpSpPr/>
          <p:nvPr/>
        </p:nvGrpSpPr>
        <p:grpSpPr>
          <a:xfrm>
            <a:off x="1776641" y="3060324"/>
            <a:ext cx="400050" cy="112729"/>
            <a:chOff x="1554639" y="3014177"/>
            <a:chExt cx="400050" cy="112729"/>
          </a:xfrm>
        </p:grpSpPr>
        <p:sp>
          <p:nvSpPr>
            <p:cNvPr id="73" name="Line 1054"/>
            <p:cNvSpPr>
              <a:spLocks noChangeShapeType="1"/>
            </p:cNvSpPr>
            <p:nvPr/>
          </p:nvSpPr>
          <p:spPr bwMode="auto">
            <a:xfrm>
              <a:off x="1554639" y="3014177"/>
              <a:ext cx="400050" cy="0"/>
            </a:xfrm>
            <a:prstGeom prst="line">
              <a:avLst/>
            </a:prstGeom>
            <a:noFill/>
            <a:ln w="9525">
              <a:solidFill>
                <a:srgbClr val="117C90"/>
              </a:solidFill>
              <a:prstDash val="sysDash"/>
              <a:round/>
              <a:headEnd type="oval"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68580" tIns="34290" rIns="68580" bIns="34290"/>
            <a:lstStyle/>
            <a:p>
              <a:endParaRPr lang="zh-CN" altLang="en-US"/>
            </a:p>
          </p:txBody>
        </p:sp>
        <p:sp>
          <p:nvSpPr>
            <p:cNvPr id="74" name="Line 1054"/>
            <p:cNvSpPr>
              <a:spLocks noChangeShapeType="1"/>
            </p:cNvSpPr>
            <p:nvPr/>
          </p:nvSpPr>
          <p:spPr bwMode="auto">
            <a:xfrm>
              <a:off x="1554639" y="3126906"/>
              <a:ext cx="400050" cy="0"/>
            </a:xfrm>
            <a:prstGeom prst="line">
              <a:avLst/>
            </a:prstGeom>
            <a:noFill/>
            <a:ln w="9525">
              <a:solidFill>
                <a:srgbClr val="117C90"/>
              </a:solidFill>
              <a:prstDash val="sysDash"/>
              <a:round/>
              <a:headEnd type="oval"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68580" tIns="34290" rIns="68580" bIns="34290"/>
            <a:lstStyle/>
            <a:p>
              <a:endParaRPr lang="zh-CN" altLang="en-US"/>
            </a:p>
          </p:txBody>
        </p:sp>
      </p:grpSp>
      <p:grpSp>
        <p:nvGrpSpPr>
          <p:cNvPr id="75" name="组合 74"/>
          <p:cNvGrpSpPr/>
          <p:nvPr/>
        </p:nvGrpSpPr>
        <p:grpSpPr>
          <a:xfrm>
            <a:off x="2642828" y="3060324"/>
            <a:ext cx="400050" cy="112729"/>
            <a:chOff x="1554639" y="3014177"/>
            <a:chExt cx="400050" cy="112729"/>
          </a:xfrm>
        </p:grpSpPr>
        <p:sp>
          <p:nvSpPr>
            <p:cNvPr id="76" name="Line 1054"/>
            <p:cNvSpPr>
              <a:spLocks noChangeShapeType="1"/>
            </p:cNvSpPr>
            <p:nvPr/>
          </p:nvSpPr>
          <p:spPr bwMode="auto">
            <a:xfrm>
              <a:off x="1554639" y="3014177"/>
              <a:ext cx="400050" cy="0"/>
            </a:xfrm>
            <a:prstGeom prst="line">
              <a:avLst/>
            </a:prstGeom>
            <a:noFill/>
            <a:ln w="9525">
              <a:solidFill>
                <a:srgbClr val="117C90"/>
              </a:solidFill>
              <a:prstDash val="sysDash"/>
              <a:round/>
              <a:headEnd type="oval"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68580" tIns="34290" rIns="68580" bIns="34290"/>
            <a:lstStyle/>
            <a:p>
              <a:endParaRPr lang="zh-CN" altLang="en-US"/>
            </a:p>
          </p:txBody>
        </p:sp>
        <p:sp>
          <p:nvSpPr>
            <p:cNvPr id="84" name="Line 1054"/>
            <p:cNvSpPr>
              <a:spLocks noChangeShapeType="1"/>
            </p:cNvSpPr>
            <p:nvPr/>
          </p:nvSpPr>
          <p:spPr bwMode="auto">
            <a:xfrm>
              <a:off x="1554639" y="3126906"/>
              <a:ext cx="400050" cy="0"/>
            </a:xfrm>
            <a:prstGeom prst="line">
              <a:avLst/>
            </a:prstGeom>
            <a:noFill/>
            <a:ln w="9525">
              <a:solidFill>
                <a:srgbClr val="117C90"/>
              </a:solidFill>
              <a:prstDash val="sysDash"/>
              <a:round/>
              <a:headEnd type="oval"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68580" tIns="34290" rIns="68580" bIns="34290"/>
            <a:lstStyle/>
            <a:p>
              <a:endParaRPr lang="zh-CN" altLang="en-US"/>
            </a:p>
          </p:txBody>
        </p:sp>
      </p:grpSp>
      <p:grpSp>
        <p:nvGrpSpPr>
          <p:cNvPr id="10" name="组合 9"/>
          <p:cNvGrpSpPr/>
          <p:nvPr/>
        </p:nvGrpSpPr>
        <p:grpSpPr>
          <a:xfrm>
            <a:off x="3806132" y="2322671"/>
            <a:ext cx="960546" cy="893975"/>
            <a:chOff x="3058569" y="3148080"/>
            <a:chExt cx="960546" cy="893975"/>
          </a:xfrm>
        </p:grpSpPr>
        <p:sp>
          <p:nvSpPr>
            <p:cNvPr id="86" name="Rectangle 1029"/>
            <p:cNvSpPr>
              <a:spLocks noChangeArrowheads="1"/>
            </p:cNvSpPr>
            <p:nvPr/>
          </p:nvSpPr>
          <p:spPr bwMode="auto">
            <a:xfrm>
              <a:off x="3110056" y="3180987"/>
              <a:ext cx="909059" cy="861068"/>
            </a:xfrm>
            <a:prstGeom prst="rect">
              <a:avLst/>
            </a:prstGeom>
            <a:noFill/>
            <a:ln w="9525">
              <a:noFill/>
              <a:miter lim="800000"/>
              <a:headEnd/>
              <a:tailEnd/>
            </a:ln>
            <a:effectLst/>
            <a:extLst/>
          </p:spPr>
          <p:txBody>
            <a:bodyPr vert="horz" wrap="none" anchor="ctr"/>
            <a:lstStyle/>
            <a:p>
              <a:r>
                <a:rPr lang="zh-CN" altLang="en-US" sz="1500" dirty="0" smtClean="0">
                  <a:solidFill>
                    <a:srgbClr val="117C90"/>
                  </a:solidFill>
                </a:rPr>
                <a:t>统一性</a:t>
              </a:r>
              <a:endParaRPr lang="zh-CN" altLang="en-US" sz="1500" dirty="0">
                <a:solidFill>
                  <a:srgbClr val="117C90"/>
                </a:solidFill>
              </a:endParaRPr>
            </a:p>
          </p:txBody>
        </p:sp>
        <p:grpSp>
          <p:nvGrpSpPr>
            <p:cNvPr id="87" name="组合 86"/>
            <p:cNvGrpSpPr/>
            <p:nvPr/>
          </p:nvGrpSpPr>
          <p:grpSpPr>
            <a:xfrm rot="5400000">
              <a:off x="3017591" y="3189058"/>
              <a:ext cx="857250" cy="775293"/>
              <a:chOff x="1589211" y="2864132"/>
              <a:chExt cx="1143000" cy="1033724"/>
            </a:xfrm>
          </p:grpSpPr>
          <p:sp>
            <p:nvSpPr>
              <p:cNvPr id="88" name="矩形 87"/>
              <p:cNvSpPr/>
              <p:nvPr/>
            </p:nvSpPr>
            <p:spPr>
              <a:xfrm rot="16200000">
                <a:off x="1751876" y="3121261"/>
                <a:ext cx="913649" cy="399391"/>
              </a:xfrm>
              <a:prstGeom prst="rect">
                <a:avLst/>
              </a:prstGeom>
              <a:noFill/>
              <a:ln>
                <a:solidFill>
                  <a:srgbClr val="117C9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9" name="Rectangle 1051"/>
              <p:cNvSpPr>
                <a:spLocks noChangeArrowheads="1"/>
              </p:cNvSpPr>
              <p:nvPr/>
            </p:nvSpPr>
            <p:spPr bwMode="auto">
              <a:xfrm>
                <a:off x="1589211" y="3288256"/>
                <a:ext cx="1143000" cy="609600"/>
              </a:xfrm>
              <a:prstGeom prst="rect">
                <a:avLst/>
              </a:prstGeom>
              <a:noFill/>
              <a:ln w="9525">
                <a:noFill/>
                <a:miter lim="800000"/>
                <a:headEnd/>
                <a:tailEnd/>
              </a:ln>
              <a:effectLst/>
              <a:extLst/>
            </p:spPr>
            <p:txBody>
              <a:bodyPr wrap="none" anchor="ctr"/>
              <a:lstStyle/>
              <a:p>
                <a:endParaRPr lang="zh-CN" altLang="en-US" sz="1500" dirty="0">
                  <a:solidFill>
                    <a:srgbClr val="117C90"/>
                  </a:solidFill>
                </a:endParaRPr>
              </a:p>
            </p:txBody>
          </p:sp>
        </p:grpSp>
      </p:grpSp>
      <p:grpSp>
        <p:nvGrpSpPr>
          <p:cNvPr id="95" name="组合 94"/>
          <p:cNvGrpSpPr/>
          <p:nvPr/>
        </p:nvGrpSpPr>
        <p:grpSpPr>
          <a:xfrm rot="16200000">
            <a:off x="3332985" y="2866269"/>
            <a:ext cx="644419" cy="467947"/>
            <a:chOff x="2674830" y="3510967"/>
            <a:chExt cx="745331" cy="507206"/>
          </a:xfrm>
        </p:grpSpPr>
        <p:grpSp>
          <p:nvGrpSpPr>
            <p:cNvPr id="96" name="组合 95"/>
            <p:cNvGrpSpPr/>
            <p:nvPr/>
          </p:nvGrpSpPr>
          <p:grpSpPr>
            <a:xfrm>
              <a:off x="2674830" y="3764569"/>
              <a:ext cx="745331" cy="253604"/>
              <a:chOff x="3867879" y="4999330"/>
              <a:chExt cx="993775" cy="338138"/>
            </a:xfrm>
          </p:grpSpPr>
          <p:sp>
            <p:nvSpPr>
              <p:cNvPr id="98" name="Line 26"/>
              <p:cNvSpPr>
                <a:spLocks noChangeShapeType="1"/>
              </p:cNvSpPr>
              <p:nvPr/>
            </p:nvSpPr>
            <p:spPr bwMode="auto">
              <a:xfrm>
                <a:off x="3867879" y="4999330"/>
                <a:ext cx="993775" cy="0"/>
              </a:xfrm>
              <a:prstGeom prst="line">
                <a:avLst/>
              </a:prstGeom>
              <a:noFill/>
              <a:ln w="9525">
                <a:solidFill>
                  <a:srgbClr val="117C90"/>
                </a:solidFill>
                <a:prstDash val="sys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99" name="Line 27"/>
              <p:cNvSpPr>
                <a:spLocks noChangeShapeType="1"/>
              </p:cNvSpPr>
              <p:nvPr/>
            </p:nvSpPr>
            <p:spPr bwMode="auto">
              <a:xfrm>
                <a:off x="3867879" y="4999330"/>
                <a:ext cx="0" cy="338138"/>
              </a:xfrm>
              <a:prstGeom prst="line">
                <a:avLst/>
              </a:prstGeom>
              <a:noFill/>
              <a:ln w="9525">
                <a:solidFill>
                  <a:srgbClr val="117C90"/>
                </a:solidFill>
                <a:prstDash val="sys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00" name="Line 28"/>
              <p:cNvSpPr>
                <a:spLocks noChangeShapeType="1"/>
              </p:cNvSpPr>
              <p:nvPr/>
            </p:nvSpPr>
            <p:spPr bwMode="auto">
              <a:xfrm>
                <a:off x="4861654" y="4999330"/>
                <a:ext cx="0" cy="338138"/>
              </a:xfrm>
              <a:prstGeom prst="line">
                <a:avLst/>
              </a:prstGeom>
              <a:noFill/>
              <a:ln w="9525">
                <a:solidFill>
                  <a:srgbClr val="117C90"/>
                </a:solidFill>
                <a:prstDash val="sys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grpSp>
        <p:sp>
          <p:nvSpPr>
            <p:cNvPr id="97" name="Line 29"/>
            <p:cNvSpPr>
              <a:spLocks noChangeShapeType="1"/>
            </p:cNvSpPr>
            <p:nvPr/>
          </p:nvSpPr>
          <p:spPr bwMode="auto">
            <a:xfrm flipV="1">
              <a:off x="3038334" y="3510967"/>
              <a:ext cx="0" cy="253603"/>
            </a:xfrm>
            <a:prstGeom prst="line">
              <a:avLst/>
            </a:prstGeom>
            <a:noFill/>
            <a:ln w="9525">
              <a:solidFill>
                <a:srgbClr val="117C90"/>
              </a:solidFill>
              <a:prstDash val="sys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68580" tIns="34290" rIns="68580" bIns="34290"/>
            <a:lstStyle/>
            <a:p>
              <a:endParaRPr lang="zh-CN" altLang="en-US"/>
            </a:p>
          </p:txBody>
        </p:sp>
      </p:grpSp>
      <p:grpSp>
        <p:nvGrpSpPr>
          <p:cNvPr id="104" name="组合 103"/>
          <p:cNvGrpSpPr/>
          <p:nvPr/>
        </p:nvGrpSpPr>
        <p:grpSpPr>
          <a:xfrm>
            <a:off x="3806132" y="2956128"/>
            <a:ext cx="775293" cy="900491"/>
            <a:chOff x="3058569" y="3148080"/>
            <a:chExt cx="775293" cy="900491"/>
          </a:xfrm>
        </p:grpSpPr>
        <p:sp>
          <p:nvSpPr>
            <p:cNvPr id="105" name="Rectangle 1029"/>
            <p:cNvSpPr>
              <a:spLocks noChangeArrowheads="1"/>
            </p:cNvSpPr>
            <p:nvPr/>
          </p:nvSpPr>
          <p:spPr bwMode="auto">
            <a:xfrm>
              <a:off x="3110056" y="3187503"/>
              <a:ext cx="708935" cy="861068"/>
            </a:xfrm>
            <a:prstGeom prst="rect">
              <a:avLst/>
            </a:prstGeom>
            <a:noFill/>
            <a:ln w="9525">
              <a:noFill/>
              <a:miter lim="800000"/>
              <a:headEnd/>
              <a:tailEnd/>
            </a:ln>
            <a:effectLst/>
            <a:extLst/>
          </p:spPr>
          <p:txBody>
            <a:bodyPr vert="horz" wrap="none" anchor="ctr"/>
            <a:lstStyle/>
            <a:p>
              <a:r>
                <a:rPr lang="zh-CN" altLang="en-US" sz="1500" dirty="0">
                  <a:solidFill>
                    <a:srgbClr val="117C90"/>
                  </a:solidFill>
                </a:rPr>
                <a:t>有效</a:t>
              </a:r>
              <a:r>
                <a:rPr lang="zh-CN" altLang="en-US" sz="1500" dirty="0" smtClean="0">
                  <a:solidFill>
                    <a:srgbClr val="117C90"/>
                  </a:solidFill>
                </a:rPr>
                <a:t>性</a:t>
              </a:r>
              <a:endParaRPr lang="zh-CN" altLang="en-US" sz="1500" dirty="0">
                <a:solidFill>
                  <a:srgbClr val="117C90"/>
                </a:solidFill>
              </a:endParaRPr>
            </a:p>
          </p:txBody>
        </p:sp>
        <p:grpSp>
          <p:nvGrpSpPr>
            <p:cNvPr id="106" name="组合 105"/>
            <p:cNvGrpSpPr/>
            <p:nvPr/>
          </p:nvGrpSpPr>
          <p:grpSpPr>
            <a:xfrm rot="5400000">
              <a:off x="3017591" y="3189058"/>
              <a:ext cx="857250" cy="775293"/>
              <a:chOff x="1589211" y="2864132"/>
              <a:chExt cx="1143000" cy="1033724"/>
            </a:xfrm>
          </p:grpSpPr>
          <p:sp>
            <p:nvSpPr>
              <p:cNvPr id="107" name="矩形 106"/>
              <p:cNvSpPr/>
              <p:nvPr/>
            </p:nvSpPr>
            <p:spPr>
              <a:xfrm rot="16200000">
                <a:off x="1751876" y="3121261"/>
                <a:ext cx="913649" cy="399391"/>
              </a:xfrm>
              <a:prstGeom prst="rect">
                <a:avLst/>
              </a:prstGeom>
              <a:noFill/>
              <a:ln>
                <a:solidFill>
                  <a:srgbClr val="117C9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8" name="Rectangle 1051"/>
              <p:cNvSpPr>
                <a:spLocks noChangeArrowheads="1"/>
              </p:cNvSpPr>
              <p:nvPr/>
            </p:nvSpPr>
            <p:spPr bwMode="auto">
              <a:xfrm>
                <a:off x="1589211" y="3288256"/>
                <a:ext cx="1143000" cy="609600"/>
              </a:xfrm>
              <a:prstGeom prst="rect">
                <a:avLst/>
              </a:prstGeom>
              <a:noFill/>
              <a:ln w="9525">
                <a:noFill/>
                <a:miter lim="800000"/>
                <a:headEnd/>
                <a:tailEnd/>
              </a:ln>
              <a:effectLst/>
              <a:extLst/>
            </p:spPr>
            <p:txBody>
              <a:bodyPr wrap="none" anchor="ctr"/>
              <a:lstStyle/>
              <a:p>
                <a:endParaRPr lang="zh-CN" altLang="en-US" sz="1500" dirty="0">
                  <a:solidFill>
                    <a:srgbClr val="117C90"/>
                  </a:solidFill>
                </a:endParaRPr>
              </a:p>
            </p:txBody>
          </p:sp>
        </p:grpSp>
      </p:grpSp>
      <p:grpSp>
        <p:nvGrpSpPr>
          <p:cNvPr id="109" name="组合 108"/>
          <p:cNvGrpSpPr/>
          <p:nvPr/>
        </p:nvGrpSpPr>
        <p:grpSpPr>
          <a:xfrm>
            <a:off x="4673818" y="3060324"/>
            <a:ext cx="400050" cy="112729"/>
            <a:chOff x="1554639" y="3014177"/>
            <a:chExt cx="400050" cy="112729"/>
          </a:xfrm>
        </p:grpSpPr>
        <p:sp>
          <p:nvSpPr>
            <p:cNvPr id="110" name="Line 1054"/>
            <p:cNvSpPr>
              <a:spLocks noChangeShapeType="1"/>
            </p:cNvSpPr>
            <p:nvPr/>
          </p:nvSpPr>
          <p:spPr bwMode="auto">
            <a:xfrm>
              <a:off x="1554639" y="3014177"/>
              <a:ext cx="400050" cy="0"/>
            </a:xfrm>
            <a:prstGeom prst="line">
              <a:avLst/>
            </a:prstGeom>
            <a:noFill/>
            <a:ln w="9525">
              <a:solidFill>
                <a:srgbClr val="117C90"/>
              </a:solidFill>
              <a:prstDash val="sysDash"/>
              <a:round/>
              <a:headEnd type="oval"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68580" tIns="34290" rIns="68580" bIns="34290"/>
            <a:lstStyle/>
            <a:p>
              <a:endParaRPr lang="zh-CN" altLang="en-US"/>
            </a:p>
          </p:txBody>
        </p:sp>
        <p:sp>
          <p:nvSpPr>
            <p:cNvPr id="111" name="Line 1054"/>
            <p:cNvSpPr>
              <a:spLocks noChangeShapeType="1"/>
            </p:cNvSpPr>
            <p:nvPr/>
          </p:nvSpPr>
          <p:spPr bwMode="auto">
            <a:xfrm>
              <a:off x="1554639" y="3126906"/>
              <a:ext cx="400050" cy="0"/>
            </a:xfrm>
            <a:prstGeom prst="line">
              <a:avLst/>
            </a:prstGeom>
            <a:noFill/>
            <a:ln w="9525">
              <a:solidFill>
                <a:srgbClr val="117C90"/>
              </a:solidFill>
              <a:prstDash val="sysDash"/>
              <a:round/>
              <a:headEnd type="oval"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68580" tIns="34290" rIns="68580" bIns="34290"/>
            <a:lstStyle/>
            <a:p>
              <a:endParaRPr lang="zh-CN" altLang="en-US"/>
            </a:p>
          </p:txBody>
        </p:sp>
      </p:grpSp>
      <p:grpSp>
        <p:nvGrpSpPr>
          <p:cNvPr id="112" name="组合 111"/>
          <p:cNvGrpSpPr/>
          <p:nvPr/>
        </p:nvGrpSpPr>
        <p:grpSpPr>
          <a:xfrm>
            <a:off x="5020648" y="2631694"/>
            <a:ext cx="459105" cy="874105"/>
            <a:chOff x="2432935" y="4758219"/>
            <a:chExt cx="612140" cy="1165474"/>
          </a:xfrm>
        </p:grpSpPr>
        <p:sp>
          <p:nvSpPr>
            <p:cNvPr id="113" name="Rectangle 1029"/>
            <p:cNvSpPr>
              <a:spLocks noChangeArrowheads="1"/>
            </p:cNvSpPr>
            <p:nvPr/>
          </p:nvSpPr>
          <p:spPr bwMode="auto">
            <a:xfrm>
              <a:off x="2508719" y="4775603"/>
              <a:ext cx="536356" cy="1148090"/>
            </a:xfrm>
            <a:prstGeom prst="rect">
              <a:avLst/>
            </a:prstGeom>
            <a:noFill/>
            <a:ln w="9525">
              <a:noFill/>
              <a:miter lim="800000"/>
              <a:headEnd/>
              <a:tailEnd/>
            </a:ln>
            <a:effectLst/>
            <a:extLst/>
          </p:spPr>
          <p:txBody>
            <a:bodyPr vert="eaVert" wrap="none" anchor="ctr"/>
            <a:lstStyle/>
            <a:p>
              <a:r>
                <a:rPr lang="zh-CN" altLang="en-US" sz="1500" dirty="0" smtClean="0">
                  <a:solidFill>
                    <a:srgbClr val="117C90"/>
                  </a:solidFill>
                </a:rPr>
                <a:t>输入负担</a:t>
              </a:r>
              <a:endParaRPr lang="zh-CN" altLang="en-US" sz="1500" dirty="0">
                <a:solidFill>
                  <a:srgbClr val="117C90"/>
                </a:solidFill>
              </a:endParaRPr>
            </a:p>
          </p:txBody>
        </p:sp>
        <p:grpSp>
          <p:nvGrpSpPr>
            <p:cNvPr id="114" name="组合 113"/>
            <p:cNvGrpSpPr/>
            <p:nvPr/>
          </p:nvGrpSpPr>
          <p:grpSpPr>
            <a:xfrm rot="5400000">
              <a:off x="2161210" y="5029944"/>
              <a:ext cx="1153049" cy="609600"/>
              <a:chOff x="1589211" y="3288256"/>
              <a:chExt cx="1153049" cy="609600"/>
            </a:xfrm>
          </p:grpSpPr>
          <p:sp>
            <p:nvSpPr>
              <p:cNvPr id="115" name="矩形 114"/>
              <p:cNvSpPr/>
              <p:nvPr/>
            </p:nvSpPr>
            <p:spPr>
              <a:xfrm>
                <a:off x="1619356" y="3386295"/>
                <a:ext cx="1122904" cy="399390"/>
              </a:xfrm>
              <a:prstGeom prst="rect">
                <a:avLst/>
              </a:prstGeom>
              <a:noFill/>
              <a:ln>
                <a:solidFill>
                  <a:srgbClr val="117C9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6" name="Rectangle 1051"/>
              <p:cNvSpPr>
                <a:spLocks noChangeArrowheads="1"/>
              </p:cNvSpPr>
              <p:nvPr/>
            </p:nvSpPr>
            <p:spPr bwMode="auto">
              <a:xfrm>
                <a:off x="1589211" y="3288256"/>
                <a:ext cx="1143000" cy="609600"/>
              </a:xfrm>
              <a:prstGeom prst="rect">
                <a:avLst/>
              </a:prstGeom>
              <a:noFill/>
              <a:ln w="9525">
                <a:noFill/>
                <a:miter lim="800000"/>
                <a:headEnd/>
                <a:tailEnd/>
              </a:ln>
              <a:effectLst/>
              <a:extLst/>
            </p:spPr>
            <p:txBody>
              <a:bodyPr wrap="none" anchor="ctr"/>
              <a:lstStyle/>
              <a:p>
                <a:endParaRPr lang="zh-CN" altLang="en-US" sz="1500" dirty="0">
                  <a:solidFill>
                    <a:srgbClr val="117C90"/>
                  </a:solidFill>
                </a:endParaRPr>
              </a:p>
            </p:txBody>
          </p:sp>
        </p:grpSp>
      </p:grpSp>
      <p:grpSp>
        <p:nvGrpSpPr>
          <p:cNvPr id="2" name="组合 1"/>
          <p:cNvGrpSpPr/>
          <p:nvPr/>
        </p:nvGrpSpPr>
        <p:grpSpPr>
          <a:xfrm>
            <a:off x="6011916" y="2292415"/>
            <a:ext cx="2110154" cy="1574560"/>
            <a:chOff x="6011916" y="2292415"/>
            <a:chExt cx="2110154" cy="1574560"/>
          </a:xfrm>
        </p:grpSpPr>
        <p:grpSp>
          <p:nvGrpSpPr>
            <p:cNvPr id="62" name="组合 61"/>
            <p:cNvGrpSpPr/>
            <p:nvPr/>
          </p:nvGrpSpPr>
          <p:grpSpPr>
            <a:xfrm>
              <a:off x="6011916" y="2292415"/>
              <a:ext cx="2110154" cy="1574560"/>
              <a:chOff x="6011916" y="2273365"/>
              <a:chExt cx="2110154" cy="1574560"/>
            </a:xfrm>
          </p:grpSpPr>
          <p:sp>
            <p:nvSpPr>
              <p:cNvPr id="63" name="矩形 62"/>
              <p:cNvSpPr/>
              <p:nvPr/>
            </p:nvSpPr>
            <p:spPr>
              <a:xfrm>
                <a:off x="6011916" y="2273365"/>
                <a:ext cx="2110154" cy="1574560"/>
              </a:xfrm>
              <a:prstGeom prst="rect">
                <a:avLst/>
              </a:prstGeom>
              <a:noFill/>
              <a:ln w="19050">
                <a:solidFill>
                  <a:srgbClr val="5CC6D8"/>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64" name="组合 63"/>
              <p:cNvGrpSpPr/>
              <p:nvPr/>
            </p:nvGrpSpPr>
            <p:grpSpPr>
              <a:xfrm>
                <a:off x="6286877" y="3466540"/>
                <a:ext cx="1620956" cy="344930"/>
                <a:chOff x="4941175" y="2789886"/>
                <a:chExt cx="1817009" cy="435400"/>
              </a:xfrm>
            </p:grpSpPr>
            <p:sp>
              <p:nvSpPr>
                <p:cNvPr id="78" name="矩形 77"/>
                <p:cNvSpPr/>
                <p:nvPr/>
              </p:nvSpPr>
              <p:spPr>
                <a:xfrm>
                  <a:off x="5271682" y="2789886"/>
                  <a:ext cx="1114942" cy="1858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6" name="TextBox 65"/>
                <p:cNvSpPr txBox="1"/>
                <p:nvPr/>
              </p:nvSpPr>
              <p:spPr>
                <a:xfrm>
                  <a:off x="4941175" y="2836784"/>
                  <a:ext cx="1817009" cy="388502"/>
                </a:xfrm>
                <a:prstGeom prst="rect">
                  <a:avLst/>
                </a:prstGeom>
                <a:noFill/>
              </p:spPr>
              <p:txBody>
                <a:bodyPr wrap="none" rtlCol="0">
                  <a:spAutoFit/>
                </a:bodyPr>
                <a:lstStyle/>
                <a:p>
                  <a:r>
                    <a:rPr lang="zh-CN" altLang="en-US" b="1" dirty="0" smtClean="0">
                      <a:solidFill>
                        <a:schemeClr val="tx2">
                          <a:lumMod val="50000"/>
                        </a:schemeClr>
                      </a:solidFill>
                      <a:latin typeface="+mn-ea"/>
                    </a:rPr>
                    <a:t>线框模型的多义性</a:t>
                  </a:r>
                  <a:endParaRPr lang="zh-CN" altLang="en-US" b="1" dirty="0">
                    <a:solidFill>
                      <a:schemeClr val="tx2">
                        <a:lumMod val="50000"/>
                      </a:schemeClr>
                    </a:solidFill>
                    <a:latin typeface="+mn-ea"/>
                  </a:endParaRPr>
                </a:p>
              </p:txBody>
            </p:sp>
          </p:grpSp>
        </p:grpSp>
        <p:pic>
          <p:nvPicPr>
            <p:cNvPr id="79" name="Picture 2" descr="C:\Users\retech\Desktop\图片1.jpg"/>
            <p:cNvPicPr>
              <a:picLocks noChangeAspect="1" noChangeArrowheads="1"/>
            </p:cNvPicPr>
            <p:nvPr/>
          </p:nvPicPr>
          <p:blipFill rotWithShape="1">
            <a:blip r:embed="rId3">
              <a:extLst>
                <a:ext uri="{28A0092B-C50C-407E-A947-70E740481C1C}">
                  <a14:useLocalDpi xmlns:a14="http://schemas.microsoft.com/office/drawing/2010/main" val="0"/>
                </a:ext>
              </a:extLst>
            </a:blip>
            <a:srcRect t="6695" b="15244"/>
            <a:stretch/>
          </p:blipFill>
          <p:spPr bwMode="auto">
            <a:xfrm>
              <a:off x="6111876" y="2416240"/>
              <a:ext cx="1898138" cy="1086045"/>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279962891"/>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fade">
                                      <p:cBhvr>
                                        <p:cTn id="7" dur="500"/>
                                        <p:tgtEl>
                                          <p:spTgt spid="3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left)">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8"/>
                                        </p:tgtEl>
                                        <p:attrNameLst>
                                          <p:attrName>style.visibility</p:attrName>
                                        </p:attrNameLst>
                                      </p:cBhvr>
                                      <p:to>
                                        <p:strVal val="visible"/>
                                      </p:to>
                                    </p:set>
                                    <p:animEffect transition="in" filter="fade">
                                      <p:cBhvr>
                                        <p:cTn id="17" dur="500"/>
                                        <p:tgtEl>
                                          <p:spTgt spid="48"/>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75"/>
                                        </p:tgtEl>
                                        <p:attrNameLst>
                                          <p:attrName>style.visibility</p:attrName>
                                        </p:attrNameLst>
                                      </p:cBhvr>
                                      <p:to>
                                        <p:strVal val="visible"/>
                                      </p:to>
                                    </p:set>
                                    <p:animEffect transition="in" filter="wipe(left)">
                                      <p:cBhvr>
                                        <p:cTn id="22" dur="500"/>
                                        <p:tgtEl>
                                          <p:spTgt spid="7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6"/>
                                        </p:tgtEl>
                                        <p:attrNameLst>
                                          <p:attrName>style.visibility</p:attrName>
                                        </p:attrNameLst>
                                      </p:cBhvr>
                                      <p:to>
                                        <p:strVal val="visible"/>
                                      </p:to>
                                    </p:set>
                                    <p:animEffect transition="in" filter="fade">
                                      <p:cBhvr>
                                        <p:cTn id="27" dur="500"/>
                                        <p:tgtEl>
                                          <p:spTgt spid="56"/>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95"/>
                                        </p:tgtEl>
                                        <p:attrNameLst>
                                          <p:attrName>style.visibility</p:attrName>
                                        </p:attrNameLst>
                                      </p:cBhvr>
                                      <p:to>
                                        <p:strVal val="visible"/>
                                      </p:to>
                                    </p:set>
                                    <p:animEffect transition="in" filter="wipe(left)">
                                      <p:cBhvr>
                                        <p:cTn id="32" dur="500"/>
                                        <p:tgtEl>
                                          <p:spTgt spid="95"/>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fade">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04"/>
                                        </p:tgtEl>
                                        <p:attrNameLst>
                                          <p:attrName>style.visibility</p:attrName>
                                        </p:attrNameLst>
                                      </p:cBhvr>
                                      <p:to>
                                        <p:strVal val="visible"/>
                                      </p:to>
                                    </p:set>
                                    <p:animEffect transition="in" filter="fade">
                                      <p:cBhvr>
                                        <p:cTn id="42" dur="500"/>
                                        <p:tgtEl>
                                          <p:spTgt spid="104"/>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nodeType="clickEffect">
                                  <p:stCondLst>
                                    <p:cond delay="0"/>
                                  </p:stCondLst>
                                  <p:childTnLst>
                                    <p:set>
                                      <p:cBhvr>
                                        <p:cTn id="46" dur="1" fill="hold">
                                          <p:stCondLst>
                                            <p:cond delay="0"/>
                                          </p:stCondLst>
                                        </p:cTn>
                                        <p:tgtEl>
                                          <p:spTgt spid="109"/>
                                        </p:tgtEl>
                                        <p:attrNameLst>
                                          <p:attrName>style.visibility</p:attrName>
                                        </p:attrNameLst>
                                      </p:cBhvr>
                                      <p:to>
                                        <p:strVal val="visible"/>
                                      </p:to>
                                    </p:set>
                                    <p:animEffect transition="in" filter="wipe(left)">
                                      <p:cBhvr>
                                        <p:cTn id="47" dur="500"/>
                                        <p:tgtEl>
                                          <p:spTgt spid="109"/>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12"/>
                                        </p:tgtEl>
                                        <p:attrNameLst>
                                          <p:attrName>style.visibility</p:attrName>
                                        </p:attrNameLst>
                                      </p:cBhvr>
                                      <p:to>
                                        <p:strVal val="visible"/>
                                      </p:to>
                                    </p:set>
                                    <p:animEffect transition="in" filter="fade">
                                      <p:cBhvr>
                                        <p:cTn id="52" dur="500"/>
                                        <p:tgtEl>
                                          <p:spTgt spid="1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矩形 12"/>
          <p:cNvSpPr/>
          <p:nvPr/>
        </p:nvSpPr>
        <p:spPr>
          <a:xfrm>
            <a:off x="1380620" y="229309"/>
            <a:ext cx="4740780" cy="576248"/>
          </a:xfrm>
          <a:prstGeom prst="rect">
            <a:avLst/>
          </a:prstGeom>
        </p:spPr>
        <p:txBody>
          <a:bodyPr wrap="square" lIns="68580" tIns="34290" rIns="68580" bIns="34290">
            <a:spAutoFit/>
            <a:scene3d>
              <a:camera prst="orthographicFront"/>
              <a:lightRig rig="threePt" dir="t"/>
            </a:scene3d>
            <a:sp3d contourW="12700"/>
          </a:bodyPr>
          <a:lstStyle/>
          <a:p>
            <a:pPr>
              <a:lnSpc>
                <a:spcPct val="120000"/>
              </a:lnSpc>
            </a:pPr>
            <a:r>
              <a:rPr lang="en-US" altLang="zh-CN" sz="3000" b="1" dirty="0" smtClean="0">
                <a:solidFill>
                  <a:schemeClr val="accent1"/>
                </a:solidFill>
                <a:latin typeface="+mj-ea"/>
                <a:ea typeface="+mj-ea"/>
              </a:rPr>
              <a:t>4.1.3</a:t>
            </a:r>
            <a:r>
              <a:rPr lang="zh-CN" altLang="en-US" sz="3000" b="1" dirty="0">
                <a:solidFill>
                  <a:schemeClr val="accent1"/>
                </a:solidFill>
                <a:latin typeface="+mj-ea"/>
                <a:ea typeface="+mj-ea"/>
                <a:sym typeface="+mn-ea"/>
              </a:rPr>
              <a:t>线框建模的优缺点</a:t>
            </a:r>
            <a:r>
              <a:rPr lang="zh-CN" altLang="en-US" sz="3000" b="1" dirty="0">
                <a:solidFill>
                  <a:schemeClr val="accent1"/>
                </a:solidFill>
                <a:latin typeface="+mj-ea"/>
                <a:ea typeface="+mj-ea"/>
              </a:rPr>
              <a:t> </a:t>
            </a:r>
            <a:r>
              <a:rPr lang="zh-CN" altLang="en-US" sz="3000" b="1" dirty="0" smtClean="0">
                <a:solidFill>
                  <a:schemeClr val="accent1"/>
                </a:solidFill>
                <a:latin typeface="+mj-ea"/>
                <a:ea typeface="+mj-ea"/>
              </a:rPr>
              <a:t> </a:t>
            </a:r>
            <a:r>
              <a:rPr lang="en-US" altLang="zh-CN" sz="3000" b="1" dirty="0" smtClean="0">
                <a:solidFill>
                  <a:schemeClr val="accent1"/>
                </a:solidFill>
                <a:latin typeface="+mj-ea"/>
                <a:ea typeface="+mj-ea"/>
              </a:rPr>
              <a:t>  </a:t>
            </a:r>
            <a:endParaRPr lang="en-US" altLang="zh-CN" sz="3000" b="1" dirty="0">
              <a:solidFill>
                <a:schemeClr val="accent1"/>
              </a:solidFill>
              <a:latin typeface="+mj-ea"/>
              <a:ea typeface="+mj-ea"/>
            </a:endParaRPr>
          </a:p>
        </p:txBody>
      </p:sp>
      <p:grpSp>
        <p:nvGrpSpPr>
          <p:cNvPr id="50" name="组合 49"/>
          <p:cNvGrpSpPr/>
          <p:nvPr/>
        </p:nvGrpSpPr>
        <p:grpSpPr>
          <a:xfrm>
            <a:off x="906830" y="1177372"/>
            <a:ext cx="2426015" cy="400110"/>
            <a:chOff x="1209106" y="1769885"/>
            <a:chExt cx="3234689" cy="533479"/>
          </a:xfrm>
        </p:grpSpPr>
        <p:sp>
          <p:nvSpPr>
            <p:cNvPr id="51" name="矩形 50"/>
            <p:cNvSpPr/>
            <p:nvPr/>
          </p:nvSpPr>
          <p:spPr>
            <a:xfrm>
              <a:off x="1209106" y="1908580"/>
              <a:ext cx="245660" cy="245660"/>
            </a:xfrm>
            <a:prstGeom prst="rect">
              <a:avLst/>
            </a:prstGeom>
            <a:solidFill>
              <a:srgbClr val="FD9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2" name="文本框 14"/>
            <p:cNvSpPr txBox="1"/>
            <p:nvPr/>
          </p:nvSpPr>
          <p:spPr>
            <a:xfrm>
              <a:off x="1495977" y="1769885"/>
              <a:ext cx="2947818" cy="533479"/>
            </a:xfrm>
            <a:prstGeom prst="rect">
              <a:avLst/>
            </a:prstGeom>
            <a:noFill/>
          </p:spPr>
          <p:txBody>
            <a:bodyPr wrap="none" rtlCol="0">
              <a:spAutoFit/>
              <a:scene3d>
                <a:camera prst="orthographicFront"/>
                <a:lightRig rig="threePt" dir="t"/>
              </a:scene3d>
              <a:sp3d contourW="127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zh-CN" altLang="en-US" sz="2000" b="1" dirty="0" smtClean="0">
                  <a:solidFill>
                    <a:schemeClr val="tx1">
                      <a:lumMod val="85000"/>
                      <a:lumOff val="15000"/>
                    </a:schemeClr>
                  </a:solidFill>
                  <a:latin typeface="+mj-ea"/>
                </a:rPr>
                <a:t>线框</a:t>
              </a:r>
              <a:r>
                <a:rPr lang="zh-CN" altLang="en-US" sz="2000" b="1" dirty="0">
                  <a:solidFill>
                    <a:schemeClr val="tx1">
                      <a:lumMod val="85000"/>
                      <a:lumOff val="15000"/>
                    </a:schemeClr>
                  </a:solidFill>
                  <a:latin typeface="+mj-ea"/>
                </a:rPr>
                <a:t>建模的缺点  </a:t>
              </a:r>
              <a:r>
                <a:rPr lang="zh-CN" altLang="en-US" sz="2000" b="1" dirty="0" smtClean="0">
                  <a:solidFill>
                    <a:schemeClr val="tx1">
                      <a:lumMod val="85000"/>
                      <a:lumOff val="15000"/>
                    </a:schemeClr>
                  </a:solidFill>
                  <a:latin typeface="+mj-ea"/>
                </a:rPr>
                <a:t> </a:t>
              </a:r>
              <a:endParaRPr lang="zh-CN" altLang="en-US" sz="2000" b="1" dirty="0">
                <a:solidFill>
                  <a:schemeClr val="tx1">
                    <a:lumMod val="85000"/>
                    <a:lumOff val="15000"/>
                  </a:schemeClr>
                </a:solidFill>
                <a:latin typeface="+mj-ea"/>
              </a:endParaRPr>
            </a:p>
          </p:txBody>
        </p:sp>
      </p:grpSp>
      <p:sp>
        <p:nvSpPr>
          <p:cNvPr id="46" name="矩形 45"/>
          <p:cNvSpPr/>
          <p:nvPr/>
        </p:nvSpPr>
        <p:spPr>
          <a:xfrm>
            <a:off x="913627" y="1659714"/>
            <a:ext cx="4458913" cy="315471"/>
          </a:xfrm>
          <a:prstGeom prst="rect">
            <a:avLst/>
          </a:prstGeom>
        </p:spPr>
        <p:txBody>
          <a:bodyPr wrap="none" lIns="68580" tIns="34290" rIns="68580" bIns="34290">
            <a:spAutoFit/>
          </a:bodyPr>
          <a:lstStyle/>
          <a:p>
            <a:pPr marL="214313" indent="-214313">
              <a:buFont typeface="Wingdings" pitchFamily="2" charset="2"/>
              <a:buChar char="u"/>
            </a:pPr>
            <a:r>
              <a:rPr lang="zh-CN" altLang="en-US" sz="1600" dirty="0">
                <a:solidFill>
                  <a:schemeClr val="tx1">
                    <a:lumMod val="75000"/>
                    <a:lumOff val="25000"/>
                  </a:schemeClr>
                </a:solidFill>
                <a:latin typeface="+mn-ea"/>
              </a:rPr>
              <a:t>由于没有面的信息，不能消除</a:t>
            </a:r>
            <a:r>
              <a:rPr lang="zh-CN" altLang="en-US" sz="1600" dirty="0">
                <a:solidFill>
                  <a:schemeClr val="accent2">
                    <a:lumMod val="75000"/>
                  </a:schemeClr>
                </a:solidFill>
              </a:rPr>
              <a:t>隐藏线</a:t>
            </a:r>
            <a:r>
              <a:rPr lang="zh-CN" altLang="en-US" sz="1600" dirty="0">
                <a:solidFill>
                  <a:schemeClr val="tx1">
                    <a:lumMod val="75000"/>
                    <a:lumOff val="25000"/>
                  </a:schemeClr>
                </a:solidFill>
                <a:latin typeface="+mn-ea"/>
              </a:rPr>
              <a:t>和</a:t>
            </a:r>
            <a:r>
              <a:rPr lang="zh-CN" altLang="en-US" sz="1600" dirty="0">
                <a:solidFill>
                  <a:schemeClr val="accent2">
                    <a:lumMod val="75000"/>
                  </a:schemeClr>
                </a:solidFill>
              </a:rPr>
              <a:t>隐藏</a:t>
            </a:r>
            <a:r>
              <a:rPr lang="zh-CN" altLang="en-US" sz="1600" dirty="0" smtClean="0">
                <a:solidFill>
                  <a:schemeClr val="accent2">
                    <a:lumMod val="75000"/>
                  </a:schemeClr>
                </a:solidFill>
              </a:rPr>
              <a:t>面</a:t>
            </a:r>
            <a:endParaRPr lang="en-US" altLang="zh-CN" sz="1600" dirty="0">
              <a:solidFill>
                <a:schemeClr val="accent2">
                  <a:lumMod val="75000"/>
                </a:schemeClr>
              </a:solidFill>
            </a:endParaRPr>
          </a:p>
        </p:txBody>
      </p:sp>
      <p:grpSp>
        <p:nvGrpSpPr>
          <p:cNvPr id="4" name="组合 3"/>
          <p:cNvGrpSpPr/>
          <p:nvPr/>
        </p:nvGrpSpPr>
        <p:grpSpPr>
          <a:xfrm>
            <a:off x="1341753" y="2408480"/>
            <a:ext cx="3963537" cy="562823"/>
            <a:chOff x="1091075" y="2688377"/>
            <a:chExt cx="3963537" cy="562823"/>
          </a:xfrm>
        </p:grpSpPr>
        <p:sp>
          <p:nvSpPr>
            <p:cNvPr id="86" name="Isosceles Triangle 21"/>
            <p:cNvSpPr>
              <a:spLocks noChangeArrowheads="1"/>
            </p:cNvSpPr>
            <p:nvPr/>
          </p:nvSpPr>
          <p:spPr bwMode="auto">
            <a:xfrm rot="5400000">
              <a:off x="4884437" y="2862197"/>
              <a:ext cx="160347" cy="180003"/>
            </a:xfrm>
            <a:prstGeom prst="triangle">
              <a:avLst>
                <a:gd name="adj" fmla="val 50000"/>
              </a:avLst>
            </a:prstGeom>
            <a:solidFill>
              <a:srgbClr val="117C9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defTabSz="1374775" eaLnBrk="1" hangingPunct="1">
                <a:buFont typeface="Arial" pitchFamily="34" charset="0"/>
                <a:buNone/>
              </a:pPr>
              <a:endParaRPr lang="en-US" altLang="zh-CN" sz="3500">
                <a:solidFill>
                  <a:srgbClr val="FFFFFF"/>
                </a:solidFill>
              </a:endParaRPr>
            </a:p>
          </p:txBody>
        </p:sp>
        <p:sp>
          <p:nvSpPr>
            <p:cNvPr id="83" name="Rounded Rectangle 19"/>
            <p:cNvSpPr>
              <a:spLocks noChangeArrowheads="1"/>
            </p:cNvSpPr>
            <p:nvPr/>
          </p:nvSpPr>
          <p:spPr bwMode="auto">
            <a:xfrm>
              <a:off x="1091075" y="2693629"/>
              <a:ext cx="3796625" cy="557571"/>
            </a:xfrm>
            <a:prstGeom prst="roundRect">
              <a:avLst>
                <a:gd name="adj" fmla="val 50000"/>
              </a:avLst>
            </a:prstGeom>
            <a:solidFill>
              <a:srgbClr val="275A63"/>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defTabSz="1374775" eaLnBrk="1" hangingPunct="1">
                <a:buFont typeface="Arial" pitchFamily="34" charset="0"/>
                <a:buNone/>
              </a:pPr>
              <a:endParaRPr lang="en-US" altLang="zh-CN" sz="3500">
                <a:solidFill>
                  <a:srgbClr val="FFFFFF"/>
                </a:solidFill>
              </a:endParaRPr>
            </a:p>
          </p:txBody>
        </p:sp>
        <p:sp>
          <p:nvSpPr>
            <p:cNvPr id="84" name="Rounded Rectangle 20"/>
            <p:cNvSpPr>
              <a:spLocks noChangeArrowheads="1"/>
            </p:cNvSpPr>
            <p:nvPr/>
          </p:nvSpPr>
          <p:spPr bwMode="auto">
            <a:xfrm>
              <a:off x="1091075" y="2688377"/>
              <a:ext cx="3796625" cy="497102"/>
            </a:xfrm>
            <a:prstGeom prst="roundRect">
              <a:avLst>
                <a:gd name="adj" fmla="val 50000"/>
              </a:avLst>
            </a:prstGeom>
            <a:solidFill>
              <a:srgbClr val="5CC6D8"/>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defTabSz="1374775" eaLnBrk="1" hangingPunct="1">
                <a:buFont typeface="Arial" pitchFamily="34" charset="0"/>
                <a:buNone/>
              </a:pPr>
              <a:endParaRPr lang="en-US" altLang="zh-CN" sz="3500">
                <a:solidFill>
                  <a:srgbClr val="FFFFFF"/>
                </a:solidFill>
              </a:endParaRPr>
            </a:p>
          </p:txBody>
        </p:sp>
        <p:sp>
          <p:nvSpPr>
            <p:cNvPr id="3" name="矩形 2"/>
            <p:cNvSpPr/>
            <p:nvPr/>
          </p:nvSpPr>
          <p:spPr>
            <a:xfrm>
              <a:off x="1110396" y="2770722"/>
              <a:ext cx="3877985" cy="338554"/>
            </a:xfrm>
            <a:prstGeom prst="rect">
              <a:avLst/>
            </a:prstGeom>
          </p:spPr>
          <p:txBody>
            <a:bodyPr wrap="none">
              <a:spAutoFit/>
            </a:bodyPr>
            <a:lstStyle/>
            <a:p>
              <a:r>
                <a:rPr lang="zh-CN" altLang="en-US" sz="1600" dirty="0">
                  <a:solidFill>
                    <a:schemeClr val="bg1"/>
                  </a:solidFill>
                  <a:latin typeface="+mn-ea"/>
                </a:rPr>
                <a:t>不是连续的几何信息（只有顶点和棱边</a:t>
              </a:r>
              <a:r>
                <a:rPr lang="zh-CN" altLang="en-US" sz="1600" dirty="0" smtClean="0">
                  <a:solidFill>
                    <a:schemeClr val="bg1"/>
                  </a:solidFill>
                  <a:latin typeface="+mn-ea"/>
                </a:rPr>
                <a:t>）</a:t>
              </a:r>
              <a:endParaRPr lang="zh-CN" altLang="en-US" sz="1600" dirty="0">
                <a:solidFill>
                  <a:schemeClr val="bg1"/>
                </a:solidFill>
                <a:latin typeface="+mn-ea"/>
              </a:endParaRPr>
            </a:p>
          </p:txBody>
        </p:sp>
      </p:grpSp>
      <p:grpSp>
        <p:nvGrpSpPr>
          <p:cNvPr id="10" name="组合 9"/>
          <p:cNvGrpSpPr/>
          <p:nvPr/>
        </p:nvGrpSpPr>
        <p:grpSpPr>
          <a:xfrm>
            <a:off x="1341753" y="3303682"/>
            <a:ext cx="4008610" cy="658377"/>
            <a:chOff x="1101929" y="3154798"/>
            <a:chExt cx="4008610" cy="658377"/>
          </a:xfrm>
        </p:grpSpPr>
        <p:sp>
          <p:nvSpPr>
            <p:cNvPr id="91" name="Isosceles Triangle 21"/>
            <p:cNvSpPr>
              <a:spLocks noChangeArrowheads="1"/>
            </p:cNvSpPr>
            <p:nvPr/>
          </p:nvSpPr>
          <p:spPr bwMode="auto">
            <a:xfrm rot="5400000">
              <a:off x="4940364" y="3355561"/>
              <a:ext cx="160347" cy="180003"/>
            </a:xfrm>
            <a:prstGeom prst="triangle">
              <a:avLst>
                <a:gd name="adj" fmla="val 50000"/>
              </a:avLst>
            </a:prstGeom>
            <a:solidFill>
              <a:srgbClr val="117C9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defTabSz="1374775" eaLnBrk="1" hangingPunct="1">
                <a:buFont typeface="Arial" pitchFamily="34" charset="0"/>
                <a:buNone/>
              </a:pPr>
              <a:endParaRPr lang="en-US" altLang="zh-CN" sz="3500">
                <a:solidFill>
                  <a:srgbClr val="FFFFFF"/>
                </a:solidFill>
              </a:endParaRPr>
            </a:p>
          </p:txBody>
        </p:sp>
        <p:sp>
          <p:nvSpPr>
            <p:cNvPr id="89" name="Rounded Rectangle 19"/>
            <p:cNvSpPr>
              <a:spLocks noChangeArrowheads="1"/>
            </p:cNvSpPr>
            <p:nvPr/>
          </p:nvSpPr>
          <p:spPr bwMode="auto">
            <a:xfrm>
              <a:off x="1101929" y="3154798"/>
              <a:ext cx="3848159" cy="658377"/>
            </a:xfrm>
            <a:prstGeom prst="roundRect">
              <a:avLst>
                <a:gd name="adj" fmla="val 50000"/>
              </a:avLst>
            </a:prstGeom>
            <a:solidFill>
              <a:srgbClr val="275A63"/>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defTabSz="1374775" eaLnBrk="1" hangingPunct="1">
                <a:buFont typeface="Arial" pitchFamily="34" charset="0"/>
                <a:buNone/>
              </a:pPr>
              <a:endParaRPr lang="en-US" altLang="zh-CN" sz="3500">
                <a:solidFill>
                  <a:srgbClr val="FFFFFF"/>
                </a:solidFill>
              </a:endParaRPr>
            </a:p>
          </p:txBody>
        </p:sp>
        <p:sp>
          <p:nvSpPr>
            <p:cNvPr id="90" name="Rounded Rectangle 20"/>
            <p:cNvSpPr>
              <a:spLocks noChangeArrowheads="1"/>
            </p:cNvSpPr>
            <p:nvPr/>
          </p:nvSpPr>
          <p:spPr bwMode="auto">
            <a:xfrm>
              <a:off x="1101930" y="3155011"/>
              <a:ext cx="3848158" cy="584251"/>
            </a:xfrm>
            <a:prstGeom prst="roundRect">
              <a:avLst>
                <a:gd name="adj" fmla="val 50000"/>
              </a:avLst>
            </a:prstGeom>
            <a:solidFill>
              <a:srgbClr val="5CC6D8"/>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defTabSz="1374775" eaLnBrk="1" hangingPunct="1">
                <a:buFont typeface="Arial" pitchFamily="34" charset="0"/>
                <a:buNone/>
              </a:pPr>
              <a:endParaRPr lang="en-US" altLang="zh-CN" sz="3500">
                <a:solidFill>
                  <a:srgbClr val="FFFFFF"/>
                </a:solidFill>
              </a:endParaRPr>
            </a:p>
          </p:txBody>
        </p:sp>
        <p:sp>
          <p:nvSpPr>
            <p:cNvPr id="92" name="矩形 91"/>
            <p:cNvSpPr/>
            <p:nvPr/>
          </p:nvSpPr>
          <p:spPr>
            <a:xfrm>
              <a:off x="1112783" y="3164155"/>
              <a:ext cx="3824047" cy="584775"/>
            </a:xfrm>
            <a:prstGeom prst="rect">
              <a:avLst/>
            </a:prstGeom>
          </p:spPr>
          <p:txBody>
            <a:bodyPr wrap="square">
              <a:spAutoFit/>
            </a:bodyPr>
            <a:lstStyle/>
            <a:p>
              <a:pPr algn="ctr"/>
              <a:r>
                <a:rPr lang="zh-CN" altLang="en-US" sz="1600" dirty="0" smtClean="0">
                  <a:solidFill>
                    <a:schemeClr val="bg1"/>
                  </a:solidFill>
                  <a:latin typeface="+mn-ea"/>
                </a:rPr>
                <a:t>不能</a:t>
              </a:r>
              <a:r>
                <a:rPr lang="zh-CN" altLang="en-US" sz="1600" dirty="0">
                  <a:solidFill>
                    <a:schemeClr val="bg1"/>
                  </a:solidFill>
                  <a:latin typeface="+mn-ea"/>
                </a:rPr>
                <a:t>明确的定义给定的点与形体之间的关系（点在形体内部、外部和表面上）</a:t>
              </a:r>
            </a:p>
          </p:txBody>
        </p:sp>
      </p:grpSp>
      <p:grpSp>
        <p:nvGrpSpPr>
          <p:cNvPr id="25" name="组合 24"/>
          <p:cNvGrpSpPr/>
          <p:nvPr/>
        </p:nvGrpSpPr>
        <p:grpSpPr>
          <a:xfrm>
            <a:off x="6011916" y="2292415"/>
            <a:ext cx="2110154" cy="1574560"/>
            <a:chOff x="6011916" y="2292415"/>
            <a:chExt cx="2110154" cy="1574560"/>
          </a:xfrm>
        </p:grpSpPr>
        <p:grpSp>
          <p:nvGrpSpPr>
            <p:cNvPr id="26" name="组合 25"/>
            <p:cNvGrpSpPr/>
            <p:nvPr/>
          </p:nvGrpSpPr>
          <p:grpSpPr>
            <a:xfrm>
              <a:off x="6011916" y="2292415"/>
              <a:ext cx="2110154" cy="1574560"/>
              <a:chOff x="6011916" y="2273365"/>
              <a:chExt cx="2110154" cy="1574560"/>
            </a:xfrm>
          </p:grpSpPr>
          <p:sp>
            <p:nvSpPr>
              <p:cNvPr id="28" name="矩形 27"/>
              <p:cNvSpPr/>
              <p:nvPr/>
            </p:nvSpPr>
            <p:spPr>
              <a:xfrm>
                <a:off x="6011916" y="2273365"/>
                <a:ext cx="2110154" cy="1574560"/>
              </a:xfrm>
              <a:prstGeom prst="rect">
                <a:avLst/>
              </a:prstGeom>
              <a:noFill/>
              <a:ln w="19050">
                <a:solidFill>
                  <a:srgbClr val="5CC6D8"/>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29" name="组合 28"/>
              <p:cNvGrpSpPr/>
              <p:nvPr/>
            </p:nvGrpSpPr>
            <p:grpSpPr>
              <a:xfrm>
                <a:off x="6286877" y="3466540"/>
                <a:ext cx="1620956" cy="344930"/>
                <a:chOff x="4941175" y="2789886"/>
                <a:chExt cx="1817009" cy="435400"/>
              </a:xfrm>
            </p:grpSpPr>
            <p:sp>
              <p:nvSpPr>
                <p:cNvPr id="30" name="矩形 29"/>
                <p:cNvSpPr/>
                <p:nvPr/>
              </p:nvSpPr>
              <p:spPr>
                <a:xfrm>
                  <a:off x="5271682" y="2789886"/>
                  <a:ext cx="1114942" cy="1858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1" name="TextBox 30"/>
                <p:cNvSpPr txBox="1"/>
                <p:nvPr/>
              </p:nvSpPr>
              <p:spPr>
                <a:xfrm>
                  <a:off x="4941175" y="2836784"/>
                  <a:ext cx="1817009" cy="388502"/>
                </a:xfrm>
                <a:prstGeom prst="rect">
                  <a:avLst/>
                </a:prstGeom>
                <a:noFill/>
              </p:spPr>
              <p:txBody>
                <a:bodyPr wrap="none" rtlCol="0">
                  <a:spAutoFit/>
                </a:bodyPr>
                <a:lstStyle/>
                <a:p>
                  <a:r>
                    <a:rPr lang="zh-CN" altLang="en-US" b="1" dirty="0" smtClean="0">
                      <a:solidFill>
                        <a:schemeClr val="tx2">
                          <a:lumMod val="50000"/>
                        </a:schemeClr>
                      </a:solidFill>
                      <a:latin typeface="+mn-ea"/>
                    </a:rPr>
                    <a:t>线框模型的多义性</a:t>
                  </a:r>
                  <a:endParaRPr lang="zh-CN" altLang="en-US" b="1" dirty="0">
                    <a:solidFill>
                      <a:schemeClr val="tx2">
                        <a:lumMod val="50000"/>
                      </a:schemeClr>
                    </a:solidFill>
                    <a:latin typeface="+mn-ea"/>
                  </a:endParaRPr>
                </a:p>
              </p:txBody>
            </p:sp>
          </p:grpSp>
        </p:grpSp>
        <p:pic>
          <p:nvPicPr>
            <p:cNvPr id="27" name="Picture 2" descr="C:\Users\retech\Desktop\图片1.jpg"/>
            <p:cNvPicPr>
              <a:picLocks noChangeAspect="1" noChangeArrowheads="1"/>
            </p:cNvPicPr>
            <p:nvPr/>
          </p:nvPicPr>
          <p:blipFill rotWithShape="1">
            <a:blip r:embed="rId3">
              <a:extLst>
                <a:ext uri="{28A0092B-C50C-407E-A947-70E740481C1C}">
                  <a14:useLocalDpi xmlns:a14="http://schemas.microsoft.com/office/drawing/2010/main" val="0"/>
                </a:ext>
              </a:extLst>
            </a:blip>
            <a:srcRect t="6695" b="15244"/>
            <a:stretch/>
          </p:blipFill>
          <p:spPr bwMode="auto">
            <a:xfrm>
              <a:off x="6111876" y="2416240"/>
              <a:ext cx="1898138" cy="1086045"/>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36063401"/>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animEffect transition="in" filter="wipe(left)">
                                      <p:cBhvr>
                                        <p:cTn id="7" dur="500"/>
                                        <p:tgtEl>
                                          <p:spTgt spid="46"/>
                                        </p:tgtEl>
                                      </p:cBhvr>
                                    </p:animEffect>
                                  </p:childTnLst>
                                </p:cTn>
                              </p:par>
                            </p:childTnLst>
                          </p:cTn>
                        </p:par>
                      </p:childTnLst>
                    </p:cTn>
                  </p:par>
                  <p:par>
                    <p:cTn id="8" fill="hold">
                      <p:stCondLst>
                        <p:cond delay="indefinite"/>
                      </p:stCondLst>
                      <p:childTnLst>
                        <p:par>
                          <p:cTn id="9" fill="hold">
                            <p:stCondLst>
                              <p:cond delay="0"/>
                            </p:stCondLst>
                            <p:childTnLst>
                              <p:par>
                                <p:cTn id="10" presetID="37"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900" decel="100000" fill="hold"/>
                                        <p:tgtEl>
                                          <p:spTgt spid="4"/>
                                        </p:tgtEl>
                                        <p:attrNameLst>
                                          <p:attrName>ppt_y</p:attrName>
                                        </p:attrNameLst>
                                      </p:cBhvr>
                                      <p:tavLst>
                                        <p:tav tm="0">
                                          <p:val>
                                            <p:strVal val="#ppt_y+1"/>
                                          </p:val>
                                        </p:tav>
                                        <p:tav tm="100000">
                                          <p:val>
                                            <p:strVal val="#ppt_y-.03"/>
                                          </p:val>
                                        </p:tav>
                                      </p:tavLst>
                                    </p:anim>
                                    <p:anim calcmode="lin" valueType="num">
                                      <p:cBhvr>
                                        <p:cTn id="15" dur="100" accel="100000" fill="hold">
                                          <p:stCondLst>
                                            <p:cond delay="900"/>
                                          </p:stCondLst>
                                        </p:cTn>
                                        <p:tgtEl>
                                          <p:spTgt spid="4"/>
                                        </p:tgtEl>
                                        <p:attrNameLst>
                                          <p:attrName>ppt_y</p:attrName>
                                        </p:attrNameLst>
                                      </p:cBhvr>
                                      <p:tavLst>
                                        <p:tav tm="0">
                                          <p:val>
                                            <p:strVal val="#ppt_y-.03"/>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37" presetClass="entr" presetSubtype="0" fill="hold" nodeType="click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fade">
                                      <p:cBhvr>
                                        <p:cTn id="20" dur="1000"/>
                                        <p:tgtEl>
                                          <p:spTgt spid="10"/>
                                        </p:tgtEl>
                                      </p:cBhvr>
                                    </p:animEffect>
                                    <p:anim calcmode="lin" valueType="num">
                                      <p:cBhvr>
                                        <p:cTn id="21" dur="1000" fill="hold"/>
                                        <p:tgtEl>
                                          <p:spTgt spid="10"/>
                                        </p:tgtEl>
                                        <p:attrNameLst>
                                          <p:attrName>ppt_x</p:attrName>
                                        </p:attrNameLst>
                                      </p:cBhvr>
                                      <p:tavLst>
                                        <p:tav tm="0">
                                          <p:val>
                                            <p:strVal val="#ppt_x"/>
                                          </p:val>
                                        </p:tav>
                                        <p:tav tm="100000">
                                          <p:val>
                                            <p:strVal val="#ppt_x"/>
                                          </p:val>
                                        </p:tav>
                                      </p:tavLst>
                                    </p:anim>
                                    <p:anim calcmode="lin" valueType="num">
                                      <p:cBhvr>
                                        <p:cTn id="22" dur="900" decel="100000" fill="hold"/>
                                        <p:tgtEl>
                                          <p:spTgt spid="10"/>
                                        </p:tgtEl>
                                        <p:attrNameLst>
                                          <p:attrName>ppt_y</p:attrName>
                                        </p:attrNameLst>
                                      </p:cBhvr>
                                      <p:tavLst>
                                        <p:tav tm="0">
                                          <p:val>
                                            <p:strVal val="#ppt_y+1"/>
                                          </p:val>
                                        </p:tav>
                                        <p:tav tm="100000">
                                          <p:val>
                                            <p:strVal val="#ppt_y-.03"/>
                                          </p:val>
                                        </p:tav>
                                      </p:tavLst>
                                    </p:anim>
                                    <p:anim calcmode="lin" valueType="num">
                                      <p:cBhvr>
                                        <p:cTn id="23" dur="100" accel="100000" fill="hold">
                                          <p:stCondLst>
                                            <p:cond delay="900"/>
                                          </p:stCondLst>
                                        </p:cTn>
                                        <p:tgtEl>
                                          <p:spTgt spid="10"/>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矩形 12"/>
          <p:cNvSpPr/>
          <p:nvPr/>
        </p:nvSpPr>
        <p:spPr>
          <a:xfrm>
            <a:off x="1380620" y="229309"/>
            <a:ext cx="4740780" cy="576248"/>
          </a:xfrm>
          <a:prstGeom prst="rect">
            <a:avLst/>
          </a:prstGeom>
        </p:spPr>
        <p:txBody>
          <a:bodyPr wrap="square" lIns="68580" tIns="34290" rIns="68580" bIns="34290">
            <a:spAutoFit/>
            <a:scene3d>
              <a:camera prst="orthographicFront"/>
              <a:lightRig rig="threePt" dir="t"/>
            </a:scene3d>
            <a:sp3d contourW="12700"/>
          </a:bodyPr>
          <a:lstStyle/>
          <a:p>
            <a:pPr>
              <a:lnSpc>
                <a:spcPct val="120000"/>
              </a:lnSpc>
            </a:pPr>
            <a:r>
              <a:rPr lang="en-US" altLang="zh-CN" sz="3000" b="1" dirty="0" smtClean="0">
                <a:solidFill>
                  <a:schemeClr val="accent1"/>
                </a:solidFill>
                <a:latin typeface="+mj-ea"/>
                <a:ea typeface="+mj-ea"/>
              </a:rPr>
              <a:t>4.1.3</a:t>
            </a:r>
            <a:r>
              <a:rPr lang="zh-CN" altLang="en-US" sz="3000" b="1" dirty="0">
                <a:solidFill>
                  <a:schemeClr val="accent1"/>
                </a:solidFill>
                <a:latin typeface="+mj-ea"/>
                <a:ea typeface="+mj-ea"/>
                <a:sym typeface="+mn-ea"/>
              </a:rPr>
              <a:t>线框建模的优缺点</a:t>
            </a:r>
            <a:r>
              <a:rPr lang="zh-CN" altLang="en-US" sz="3000" b="1" dirty="0">
                <a:solidFill>
                  <a:schemeClr val="accent1"/>
                </a:solidFill>
                <a:latin typeface="+mj-ea"/>
                <a:ea typeface="+mj-ea"/>
              </a:rPr>
              <a:t> </a:t>
            </a:r>
            <a:r>
              <a:rPr lang="zh-CN" altLang="en-US" sz="3000" b="1" dirty="0" smtClean="0">
                <a:solidFill>
                  <a:schemeClr val="accent1"/>
                </a:solidFill>
                <a:latin typeface="+mj-ea"/>
                <a:ea typeface="+mj-ea"/>
              </a:rPr>
              <a:t> </a:t>
            </a:r>
            <a:r>
              <a:rPr lang="en-US" altLang="zh-CN" sz="3000" b="1" dirty="0" smtClean="0">
                <a:solidFill>
                  <a:schemeClr val="accent1"/>
                </a:solidFill>
                <a:latin typeface="+mj-ea"/>
                <a:ea typeface="+mj-ea"/>
              </a:rPr>
              <a:t>  </a:t>
            </a:r>
            <a:endParaRPr lang="en-US" altLang="zh-CN" sz="3000" b="1" dirty="0">
              <a:solidFill>
                <a:schemeClr val="accent1"/>
              </a:solidFill>
              <a:latin typeface="+mj-ea"/>
              <a:ea typeface="+mj-ea"/>
            </a:endParaRPr>
          </a:p>
        </p:txBody>
      </p:sp>
      <p:grpSp>
        <p:nvGrpSpPr>
          <p:cNvPr id="50" name="组合 49"/>
          <p:cNvGrpSpPr/>
          <p:nvPr/>
        </p:nvGrpSpPr>
        <p:grpSpPr>
          <a:xfrm>
            <a:off x="906830" y="1177372"/>
            <a:ext cx="2426015" cy="400110"/>
            <a:chOff x="1209106" y="1769885"/>
            <a:chExt cx="3234689" cy="533479"/>
          </a:xfrm>
        </p:grpSpPr>
        <p:sp>
          <p:nvSpPr>
            <p:cNvPr id="51" name="矩形 50"/>
            <p:cNvSpPr/>
            <p:nvPr/>
          </p:nvSpPr>
          <p:spPr>
            <a:xfrm>
              <a:off x="1209106" y="1908580"/>
              <a:ext cx="245660" cy="245660"/>
            </a:xfrm>
            <a:prstGeom prst="rect">
              <a:avLst/>
            </a:prstGeom>
            <a:solidFill>
              <a:srgbClr val="FD9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2" name="文本框 14"/>
            <p:cNvSpPr txBox="1"/>
            <p:nvPr/>
          </p:nvSpPr>
          <p:spPr>
            <a:xfrm>
              <a:off x="1495977" y="1769885"/>
              <a:ext cx="2947818" cy="533479"/>
            </a:xfrm>
            <a:prstGeom prst="rect">
              <a:avLst/>
            </a:prstGeom>
            <a:noFill/>
          </p:spPr>
          <p:txBody>
            <a:bodyPr wrap="none" rtlCol="0">
              <a:spAutoFit/>
              <a:scene3d>
                <a:camera prst="orthographicFront"/>
                <a:lightRig rig="threePt" dir="t"/>
              </a:scene3d>
              <a:sp3d contourW="127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zh-CN" altLang="en-US" sz="2000" b="1" dirty="0" smtClean="0">
                  <a:solidFill>
                    <a:schemeClr val="tx1">
                      <a:lumMod val="85000"/>
                      <a:lumOff val="15000"/>
                    </a:schemeClr>
                  </a:solidFill>
                  <a:latin typeface="+mj-ea"/>
                </a:rPr>
                <a:t>线框</a:t>
              </a:r>
              <a:r>
                <a:rPr lang="zh-CN" altLang="en-US" sz="2000" b="1" dirty="0">
                  <a:solidFill>
                    <a:schemeClr val="tx1">
                      <a:lumMod val="85000"/>
                      <a:lumOff val="15000"/>
                    </a:schemeClr>
                  </a:solidFill>
                  <a:latin typeface="+mj-ea"/>
                </a:rPr>
                <a:t>建模的缺点  </a:t>
              </a:r>
              <a:r>
                <a:rPr lang="zh-CN" altLang="en-US" sz="2000" b="1" dirty="0" smtClean="0">
                  <a:solidFill>
                    <a:schemeClr val="tx1">
                      <a:lumMod val="85000"/>
                      <a:lumOff val="15000"/>
                    </a:schemeClr>
                  </a:solidFill>
                  <a:latin typeface="+mj-ea"/>
                </a:rPr>
                <a:t> </a:t>
              </a:r>
              <a:endParaRPr lang="zh-CN" altLang="en-US" sz="2000" b="1" dirty="0">
                <a:solidFill>
                  <a:schemeClr val="tx1">
                    <a:lumMod val="85000"/>
                    <a:lumOff val="15000"/>
                  </a:schemeClr>
                </a:solidFill>
                <a:latin typeface="+mj-ea"/>
              </a:endParaRPr>
            </a:p>
          </p:txBody>
        </p:sp>
      </p:grpSp>
      <p:sp>
        <p:nvSpPr>
          <p:cNvPr id="46" name="矩形 45"/>
          <p:cNvSpPr/>
          <p:nvPr/>
        </p:nvSpPr>
        <p:spPr>
          <a:xfrm>
            <a:off x="913627" y="1659714"/>
            <a:ext cx="4458913" cy="315471"/>
          </a:xfrm>
          <a:prstGeom prst="rect">
            <a:avLst/>
          </a:prstGeom>
        </p:spPr>
        <p:txBody>
          <a:bodyPr wrap="none" lIns="68580" tIns="34290" rIns="68580" bIns="34290">
            <a:spAutoFit/>
          </a:bodyPr>
          <a:lstStyle/>
          <a:p>
            <a:pPr marL="214313" indent="-214313">
              <a:buFont typeface="Wingdings" pitchFamily="2" charset="2"/>
              <a:buChar char="u"/>
            </a:pPr>
            <a:r>
              <a:rPr lang="zh-CN" altLang="en-US" sz="1600" dirty="0">
                <a:solidFill>
                  <a:schemeClr val="tx1">
                    <a:lumMod val="75000"/>
                    <a:lumOff val="25000"/>
                  </a:schemeClr>
                </a:solidFill>
                <a:latin typeface="+mn-ea"/>
              </a:rPr>
              <a:t>由于没有面的信息，不能消除</a:t>
            </a:r>
            <a:r>
              <a:rPr lang="zh-CN" altLang="en-US" sz="1600" dirty="0">
                <a:solidFill>
                  <a:schemeClr val="accent2">
                    <a:lumMod val="75000"/>
                  </a:schemeClr>
                </a:solidFill>
              </a:rPr>
              <a:t>隐藏线</a:t>
            </a:r>
            <a:r>
              <a:rPr lang="zh-CN" altLang="en-US" sz="1600" dirty="0">
                <a:solidFill>
                  <a:schemeClr val="tx1">
                    <a:lumMod val="75000"/>
                    <a:lumOff val="25000"/>
                  </a:schemeClr>
                </a:solidFill>
                <a:latin typeface="+mn-ea"/>
              </a:rPr>
              <a:t>和</a:t>
            </a:r>
            <a:r>
              <a:rPr lang="zh-CN" altLang="en-US" sz="1600" dirty="0">
                <a:solidFill>
                  <a:schemeClr val="accent2">
                    <a:lumMod val="75000"/>
                  </a:schemeClr>
                </a:solidFill>
              </a:rPr>
              <a:t>隐藏</a:t>
            </a:r>
            <a:r>
              <a:rPr lang="zh-CN" altLang="en-US" sz="1600" dirty="0" smtClean="0">
                <a:solidFill>
                  <a:schemeClr val="accent2">
                    <a:lumMod val="75000"/>
                  </a:schemeClr>
                </a:solidFill>
              </a:rPr>
              <a:t>面</a:t>
            </a:r>
            <a:endParaRPr lang="en-US" altLang="zh-CN" sz="1600" dirty="0">
              <a:solidFill>
                <a:schemeClr val="accent2">
                  <a:lumMod val="75000"/>
                </a:schemeClr>
              </a:solidFill>
            </a:endParaRPr>
          </a:p>
        </p:txBody>
      </p:sp>
      <p:grpSp>
        <p:nvGrpSpPr>
          <p:cNvPr id="44" name="组合 43"/>
          <p:cNvGrpSpPr/>
          <p:nvPr/>
        </p:nvGrpSpPr>
        <p:grpSpPr>
          <a:xfrm>
            <a:off x="789231" y="2310619"/>
            <a:ext cx="7579512" cy="1693653"/>
            <a:chOff x="1289340" y="3307220"/>
            <a:chExt cx="10106015" cy="2258204"/>
          </a:xfrm>
        </p:grpSpPr>
        <p:sp>
          <p:nvSpPr>
            <p:cNvPr id="45" name="矩形 10"/>
            <p:cNvSpPr>
              <a:spLocks noChangeArrowheads="1"/>
            </p:cNvSpPr>
            <p:nvPr/>
          </p:nvSpPr>
          <p:spPr bwMode="auto">
            <a:xfrm>
              <a:off x="1345191" y="3362111"/>
              <a:ext cx="9978751" cy="2143023"/>
            </a:xfrm>
            <a:prstGeom prst="rect">
              <a:avLst/>
            </a:prstGeom>
            <a:noFill/>
            <a:ln w="19050">
              <a:solidFill>
                <a:srgbClr val="5CC6D8"/>
              </a:solidFill>
              <a:prstDash val="sysDash"/>
            </a:ln>
            <a:extLst/>
          </p:spPr>
          <p:txBody>
            <a:bodyPr anchor="ct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fontAlgn="base">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6pPr>
              <a:lvl7pPr marL="2971800" indent="-228600" fontAlgn="base">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7pPr>
              <a:lvl8pPr marL="3429000" indent="-228600" fontAlgn="base">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8pPr>
              <a:lvl9pPr marL="3886200" indent="-228600" fontAlgn="base">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9pPr>
            </a:lstStyle>
            <a:p>
              <a:pPr algn="ctr" eaLnBrk="1" hangingPunct="1"/>
              <a:endParaRPr lang="zh-CN" altLang="en-US">
                <a:solidFill>
                  <a:srgbClr val="FFFFFF"/>
                </a:solidFill>
              </a:endParaRPr>
            </a:p>
          </p:txBody>
        </p:sp>
        <p:sp>
          <p:nvSpPr>
            <p:cNvPr id="47" name="矩形 10"/>
            <p:cNvSpPr>
              <a:spLocks noChangeArrowheads="1"/>
            </p:cNvSpPr>
            <p:nvPr/>
          </p:nvSpPr>
          <p:spPr bwMode="auto">
            <a:xfrm>
              <a:off x="1289340" y="3307220"/>
              <a:ext cx="10106015" cy="2258204"/>
            </a:xfrm>
            <a:prstGeom prst="rect">
              <a:avLst/>
            </a:prstGeom>
            <a:noFill/>
            <a:ln w="19050">
              <a:solidFill>
                <a:srgbClr val="5CC6D8"/>
              </a:solidFill>
              <a:prstDash val="solid"/>
            </a:ln>
            <a:extLst/>
          </p:spPr>
          <p:txBody>
            <a:bodyPr anchor="ctr"/>
            <a:lstStyle>
              <a:lvl1pPr>
                <a:defRPr>
                  <a:solidFill>
                    <a:schemeClr val="tx1"/>
                  </a:solidFill>
                  <a:latin typeface="Segoe UI" panose="020B0502040204020203" pitchFamily="34" charset="0"/>
                  <a:ea typeface="微软雅黑" panose="020B0503020204020204" pitchFamily="34" charset="-122"/>
                </a:defRPr>
              </a:lvl1pPr>
              <a:lvl2pPr marL="742950" indent="-285750">
                <a:defRPr>
                  <a:solidFill>
                    <a:schemeClr val="tx1"/>
                  </a:solidFill>
                  <a:latin typeface="Segoe UI" panose="020B0502040204020203" pitchFamily="34" charset="0"/>
                  <a:ea typeface="微软雅黑" panose="020B0503020204020204" pitchFamily="34" charset="-122"/>
                </a:defRPr>
              </a:lvl2pPr>
              <a:lvl3pPr marL="1143000" indent="-228600">
                <a:defRPr>
                  <a:solidFill>
                    <a:schemeClr val="tx1"/>
                  </a:solidFill>
                  <a:latin typeface="Segoe UI" panose="020B0502040204020203" pitchFamily="34" charset="0"/>
                  <a:ea typeface="微软雅黑" panose="020B0503020204020204" pitchFamily="34" charset="-122"/>
                </a:defRPr>
              </a:lvl3pPr>
              <a:lvl4pPr marL="1600200" indent="-228600">
                <a:defRPr>
                  <a:solidFill>
                    <a:schemeClr val="tx1"/>
                  </a:solidFill>
                  <a:latin typeface="Segoe UI" panose="020B0502040204020203" pitchFamily="34" charset="0"/>
                  <a:ea typeface="微软雅黑" panose="020B0503020204020204" pitchFamily="34" charset="-122"/>
                </a:defRPr>
              </a:lvl4pPr>
              <a:lvl5pPr marL="2057400" indent="-228600">
                <a:defRPr>
                  <a:solidFill>
                    <a:schemeClr val="tx1"/>
                  </a:solidFill>
                  <a:latin typeface="Segoe UI" panose="020B0502040204020203" pitchFamily="34" charset="0"/>
                  <a:ea typeface="微软雅黑" panose="020B0503020204020204" pitchFamily="34" charset="-122"/>
                </a:defRPr>
              </a:lvl5pPr>
              <a:lvl6pPr marL="2514600" indent="-228600" fontAlgn="base">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6pPr>
              <a:lvl7pPr marL="2971800" indent="-228600" fontAlgn="base">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7pPr>
              <a:lvl8pPr marL="3429000" indent="-228600" fontAlgn="base">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8pPr>
              <a:lvl9pPr marL="3886200" indent="-228600" fontAlgn="base">
                <a:spcBef>
                  <a:spcPct val="0"/>
                </a:spcBef>
                <a:spcAft>
                  <a:spcPct val="0"/>
                </a:spcAft>
                <a:buFont typeface="Arial" panose="020B0604020202020204" pitchFamily="34" charset="0"/>
                <a:defRPr>
                  <a:solidFill>
                    <a:schemeClr val="tx1"/>
                  </a:solidFill>
                  <a:latin typeface="Segoe UI" panose="020B0502040204020203" pitchFamily="34" charset="0"/>
                  <a:ea typeface="微软雅黑" panose="020B0503020204020204" pitchFamily="34" charset="-122"/>
                </a:defRPr>
              </a:lvl9pPr>
            </a:lstStyle>
            <a:p>
              <a:pPr algn="ctr" eaLnBrk="1" hangingPunct="1"/>
              <a:endParaRPr lang="zh-CN" altLang="en-US">
                <a:solidFill>
                  <a:srgbClr val="FFFFFF"/>
                </a:solidFill>
              </a:endParaRPr>
            </a:p>
          </p:txBody>
        </p:sp>
      </p:grpSp>
      <p:sp>
        <p:nvSpPr>
          <p:cNvPr id="48" name="矩形 47"/>
          <p:cNvSpPr/>
          <p:nvPr/>
        </p:nvSpPr>
        <p:spPr>
          <a:xfrm>
            <a:off x="845926" y="2486222"/>
            <a:ext cx="5380319" cy="315471"/>
          </a:xfrm>
          <a:prstGeom prst="rect">
            <a:avLst/>
          </a:prstGeom>
        </p:spPr>
        <p:txBody>
          <a:bodyPr wrap="none" lIns="68580" tIns="34290" rIns="68580" bIns="34290">
            <a:spAutoFit/>
          </a:bodyPr>
          <a:lstStyle/>
          <a:p>
            <a:pPr marL="285750" indent="-285750" algn="ctr">
              <a:buFont typeface="Wingdings" pitchFamily="2" charset="2"/>
              <a:buChar char="u"/>
            </a:pPr>
            <a:r>
              <a:rPr lang="zh-CN" altLang="en-US" sz="1600" dirty="0" smtClean="0">
                <a:solidFill>
                  <a:schemeClr val="accent2">
                    <a:lumMod val="75000"/>
                  </a:schemeClr>
                </a:solidFill>
                <a:latin typeface="+mn-ea"/>
              </a:rPr>
              <a:t>不能</a:t>
            </a:r>
            <a:r>
              <a:rPr lang="zh-CN" altLang="en-US" sz="1600" dirty="0">
                <a:solidFill>
                  <a:schemeClr val="accent2">
                    <a:lumMod val="75000"/>
                  </a:schemeClr>
                </a:solidFill>
                <a:latin typeface="+mn-ea"/>
              </a:rPr>
              <a:t>用线框模型处理</a:t>
            </a:r>
            <a:r>
              <a:rPr lang="zh-CN" altLang="en-US" sz="1600" dirty="0" smtClean="0">
                <a:solidFill>
                  <a:schemeClr val="accent2">
                    <a:lumMod val="75000"/>
                  </a:schemeClr>
                </a:solidFill>
                <a:latin typeface="+mn-ea"/>
              </a:rPr>
              <a:t>计算机图形学</a:t>
            </a:r>
            <a:r>
              <a:rPr lang="zh-CN" altLang="en-US" sz="1600" dirty="0">
                <a:solidFill>
                  <a:schemeClr val="accent2">
                    <a:lumMod val="75000"/>
                  </a:schemeClr>
                </a:solidFill>
                <a:latin typeface="+mn-ea"/>
              </a:rPr>
              <a:t>和</a:t>
            </a:r>
            <a:r>
              <a:rPr lang="en-US" altLang="zh-CN" sz="1600" dirty="0">
                <a:solidFill>
                  <a:schemeClr val="accent2">
                    <a:lumMod val="75000"/>
                  </a:schemeClr>
                </a:solidFill>
                <a:latin typeface="+mn-ea"/>
              </a:rPr>
              <a:t>CAD</a:t>
            </a:r>
            <a:r>
              <a:rPr lang="zh-CN" altLang="en-US" sz="1600" dirty="0">
                <a:solidFill>
                  <a:schemeClr val="accent2">
                    <a:lumMod val="75000"/>
                  </a:schemeClr>
                </a:solidFill>
                <a:latin typeface="+mn-ea"/>
              </a:rPr>
              <a:t>中的多数</a:t>
            </a:r>
            <a:r>
              <a:rPr lang="zh-CN" altLang="en-US" sz="1600" dirty="0" smtClean="0">
                <a:solidFill>
                  <a:schemeClr val="accent2">
                    <a:lumMod val="75000"/>
                  </a:schemeClr>
                </a:solidFill>
                <a:latin typeface="+mn-ea"/>
              </a:rPr>
              <a:t>问题</a:t>
            </a:r>
            <a:endParaRPr lang="zh-CN" altLang="en-US" sz="1600" dirty="0">
              <a:solidFill>
                <a:schemeClr val="accent2">
                  <a:lumMod val="75000"/>
                </a:schemeClr>
              </a:solidFill>
              <a:latin typeface="+mn-ea"/>
            </a:endParaRPr>
          </a:p>
        </p:txBody>
      </p:sp>
      <p:grpSp>
        <p:nvGrpSpPr>
          <p:cNvPr id="5" name="组合 4"/>
          <p:cNvGrpSpPr/>
          <p:nvPr/>
        </p:nvGrpSpPr>
        <p:grpSpPr>
          <a:xfrm>
            <a:off x="1031774" y="2964682"/>
            <a:ext cx="656083" cy="656083"/>
            <a:chOff x="1218015" y="2947231"/>
            <a:chExt cx="843331" cy="843331"/>
          </a:xfrm>
        </p:grpSpPr>
        <p:grpSp>
          <p:nvGrpSpPr>
            <p:cNvPr id="38" name="Group 1"/>
            <p:cNvGrpSpPr>
              <a:grpSpLocks/>
            </p:cNvGrpSpPr>
            <p:nvPr/>
          </p:nvGrpSpPr>
          <p:grpSpPr bwMode="auto">
            <a:xfrm>
              <a:off x="1218015" y="2947231"/>
              <a:ext cx="843331" cy="843331"/>
              <a:chOff x="0" y="0"/>
              <a:chExt cx="1313649" cy="1313649"/>
            </a:xfrm>
          </p:grpSpPr>
          <p:sp>
            <p:nvSpPr>
              <p:cNvPr id="40" name="Teardrop 104"/>
              <p:cNvSpPr>
                <a:spLocks/>
              </p:cNvSpPr>
              <p:nvPr/>
            </p:nvSpPr>
            <p:spPr bwMode="auto">
              <a:xfrm rot="8100000">
                <a:off x="0" y="0"/>
                <a:ext cx="1313649" cy="1313649"/>
              </a:xfrm>
              <a:custGeom>
                <a:avLst/>
                <a:gdLst>
                  <a:gd name="T0" fmla="*/ 0 w 1313649"/>
                  <a:gd name="T1" fmla="*/ 656825 h 1313649"/>
                  <a:gd name="T2" fmla="*/ 656825 w 1313649"/>
                  <a:gd name="T3" fmla="*/ 0 h 1313649"/>
                  <a:gd name="T4" fmla="*/ 1313649 w 1313649"/>
                  <a:gd name="T5" fmla="*/ 0 h 1313649"/>
                  <a:gd name="T6" fmla="*/ 1313649 w 1313649"/>
                  <a:gd name="T7" fmla="*/ 656825 h 1313649"/>
                  <a:gd name="T8" fmla="*/ 656824 w 1313649"/>
                  <a:gd name="T9" fmla="*/ 1313650 h 1313649"/>
                  <a:gd name="T10" fmla="*/ -1 w 1313649"/>
                  <a:gd name="T11" fmla="*/ 656825 h 1313649"/>
                  <a:gd name="T12" fmla="*/ 0 w 1313649"/>
                  <a:gd name="T13" fmla="*/ 656825 h 131364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313649" h="1313649">
                    <a:moveTo>
                      <a:pt x="0" y="656825"/>
                    </a:moveTo>
                    <a:cubicBezTo>
                      <a:pt x="0" y="294071"/>
                      <a:pt x="294071" y="0"/>
                      <a:pt x="656825" y="0"/>
                    </a:cubicBezTo>
                    <a:lnTo>
                      <a:pt x="1313649" y="0"/>
                    </a:lnTo>
                    <a:lnTo>
                      <a:pt x="1313649" y="656825"/>
                    </a:lnTo>
                    <a:cubicBezTo>
                      <a:pt x="1313649" y="1019579"/>
                      <a:pt x="1019578" y="1313650"/>
                      <a:pt x="656824" y="1313650"/>
                    </a:cubicBezTo>
                    <a:cubicBezTo>
                      <a:pt x="294070" y="1313650"/>
                      <a:pt x="-1" y="1019579"/>
                      <a:pt x="-1" y="656825"/>
                    </a:cubicBezTo>
                    <a:lnTo>
                      <a:pt x="0" y="656825"/>
                    </a:lnTo>
                    <a:close/>
                  </a:path>
                </a:pathLst>
              </a:custGeom>
              <a:solidFill>
                <a:srgbClr val="5CC6D8"/>
              </a:solidFill>
              <a:ln>
                <a:noFill/>
              </a:ln>
              <a:extLst>
                <a:ext uri="{91240B29-F687-4F45-9708-019B960494DF}">
                  <a14:hiddenLine xmlns:a14="http://schemas.microsoft.com/office/drawing/2010/main" w="9525">
                    <a:solidFill>
                      <a:srgbClr val="000000"/>
                    </a:solidFill>
                    <a:round/>
                    <a:headEnd/>
                    <a:tailEnd/>
                  </a14:hiddenLine>
                </a:ext>
              </a:extLst>
            </p:spPr>
            <p:txBody>
              <a:bodyPr lIns="121920" tIns="60960" rIns="121920" bIns="60960"/>
              <a:lstStyle/>
              <a:p>
                <a:endParaRPr lang="zh-CN" altLang="en-US"/>
              </a:p>
            </p:txBody>
          </p:sp>
          <p:grpSp>
            <p:nvGrpSpPr>
              <p:cNvPr id="41" name="Group 40"/>
              <p:cNvGrpSpPr>
                <a:grpSpLocks/>
              </p:cNvGrpSpPr>
              <p:nvPr/>
            </p:nvGrpSpPr>
            <p:grpSpPr bwMode="auto">
              <a:xfrm>
                <a:off x="113995" y="113994"/>
                <a:ext cx="1085660" cy="1085660"/>
                <a:chOff x="0" y="0"/>
                <a:chExt cx="1902056" cy="1902056"/>
              </a:xfrm>
            </p:grpSpPr>
            <p:sp>
              <p:nvSpPr>
                <p:cNvPr id="42" name="Teardrop 41"/>
                <p:cNvSpPr>
                  <a:spLocks/>
                </p:cNvSpPr>
                <p:nvPr/>
              </p:nvSpPr>
              <p:spPr bwMode="auto">
                <a:xfrm rot="8100000">
                  <a:off x="79630" y="79632"/>
                  <a:ext cx="1742794" cy="1742794"/>
                </a:xfrm>
                <a:custGeom>
                  <a:avLst/>
                  <a:gdLst>
                    <a:gd name="T0" fmla="*/ 0 w 1742794"/>
                    <a:gd name="T1" fmla="*/ 871397 h 1742794"/>
                    <a:gd name="T2" fmla="*/ 871397 w 1742794"/>
                    <a:gd name="T3" fmla="*/ 0 h 1742794"/>
                    <a:gd name="T4" fmla="*/ 1742794 w 1742794"/>
                    <a:gd name="T5" fmla="*/ 0 h 1742794"/>
                    <a:gd name="T6" fmla="*/ 1742794 w 1742794"/>
                    <a:gd name="T7" fmla="*/ 871397 h 1742794"/>
                    <a:gd name="T8" fmla="*/ 871397 w 1742794"/>
                    <a:gd name="T9" fmla="*/ 1742794 h 1742794"/>
                    <a:gd name="T10" fmla="*/ 0 w 1742794"/>
                    <a:gd name="T11" fmla="*/ 871397 h 174279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42794" h="1742794">
                      <a:moveTo>
                        <a:pt x="0" y="871397"/>
                      </a:moveTo>
                      <a:cubicBezTo>
                        <a:pt x="0" y="390138"/>
                        <a:pt x="390138" y="0"/>
                        <a:pt x="871397" y="0"/>
                      </a:cubicBezTo>
                      <a:lnTo>
                        <a:pt x="1742794" y="0"/>
                      </a:lnTo>
                      <a:lnTo>
                        <a:pt x="1742794" y="871397"/>
                      </a:lnTo>
                      <a:cubicBezTo>
                        <a:pt x="1742794" y="1352656"/>
                        <a:pt x="1352656" y="1742794"/>
                        <a:pt x="871397" y="1742794"/>
                      </a:cubicBezTo>
                      <a:cubicBezTo>
                        <a:pt x="390138" y="1742794"/>
                        <a:pt x="0" y="1352656"/>
                        <a:pt x="0" y="87139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lIns="121920" tIns="60960" rIns="121920" bIns="60960"/>
                <a:lstStyle/>
                <a:p>
                  <a:endParaRPr lang="zh-CN" altLang="en-US"/>
                </a:p>
              </p:txBody>
            </p:sp>
            <p:sp>
              <p:nvSpPr>
                <p:cNvPr id="43" name="Teardrop 42"/>
                <p:cNvSpPr>
                  <a:spLocks/>
                </p:cNvSpPr>
                <p:nvPr/>
              </p:nvSpPr>
              <p:spPr bwMode="auto">
                <a:xfrm rot="8100000">
                  <a:off x="412" y="414"/>
                  <a:ext cx="1901230" cy="1901230"/>
                </a:xfrm>
                <a:custGeom>
                  <a:avLst/>
                  <a:gdLst>
                    <a:gd name="T0" fmla="*/ 0 w 1901230"/>
                    <a:gd name="T1" fmla="*/ 950615 h 1901230"/>
                    <a:gd name="T2" fmla="*/ 950615 w 1901230"/>
                    <a:gd name="T3" fmla="*/ 0 h 1901230"/>
                    <a:gd name="T4" fmla="*/ 1901230 w 1901230"/>
                    <a:gd name="T5" fmla="*/ 0 h 1901230"/>
                    <a:gd name="T6" fmla="*/ 1901230 w 1901230"/>
                    <a:gd name="T7" fmla="*/ 950615 h 1901230"/>
                    <a:gd name="T8" fmla="*/ 950615 w 1901230"/>
                    <a:gd name="T9" fmla="*/ 1901230 h 1901230"/>
                    <a:gd name="T10" fmla="*/ 0 w 1901230"/>
                    <a:gd name="T11" fmla="*/ 950615 h 190123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01230" h="1901230">
                      <a:moveTo>
                        <a:pt x="0" y="950615"/>
                      </a:moveTo>
                      <a:cubicBezTo>
                        <a:pt x="0" y="425605"/>
                        <a:pt x="425605" y="0"/>
                        <a:pt x="950615" y="0"/>
                      </a:cubicBezTo>
                      <a:lnTo>
                        <a:pt x="1901230" y="0"/>
                      </a:lnTo>
                      <a:lnTo>
                        <a:pt x="1901230" y="950615"/>
                      </a:lnTo>
                      <a:cubicBezTo>
                        <a:pt x="1901230" y="1475625"/>
                        <a:pt x="1475625" y="1901230"/>
                        <a:pt x="950615" y="1901230"/>
                      </a:cubicBezTo>
                      <a:cubicBezTo>
                        <a:pt x="425605" y="1901230"/>
                        <a:pt x="0" y="1475625"/>
                        <a:pt x="0" y="950615"/>
                      </a:cubicBezTo>
                      <a:close/>
                    </a:path>
                  </a:pathLst>
                </a:custGeom>
                <a:noFill/>
                <a:ln w="28575" cap="rnd" cmpd="sng">
                  <a:solidFill>
                    <a:schemeClr val="bg1"/>
                  </a:solidFill>
                  <a:prstDash val="sysDot"/>
                  <a:bevel/>
                  <a:headEnd/>
                  <a:tailEnd/>
                </a:ln>
                <a:extLst>
                  <a:ext uri="{909E8E84-426E-40DD-AFC4-6F175D3DCCD1}">
                    <a14:hiddenFill xmlns:a14="http://schemas.microsoft.com/office/drawing/2010/main">
                      <a:solidFill>
                        <a:srgbClr val="FFFFFF"/>
                      </a:solidFill>
                    </a14:hiddenFill>
                  </a:ext>
                </a:extLst>
              </p:spPr>
              <p:txBody>
                <a:bodyPr lIns="121920" tIns="60960" rIns="121920" bIns="60960"/>
                <a:lstStyle/>
                <a:p>
                  <a:endParaRPr lang="zh-CN" altLang="en-US"/>
                </a:p>
              </p:txBody>
            </p:sp>
          </p:grpSp>
        </p:grpSp>
        <p:sp>
          <p:nvSpPr>
            <p:cNvPr id="2" name="矩形 1"/>
            <p:cNvSpPr/>
            <p:nvPr/>
          </p:nvSpPr>
          <p:spPr>
            <a:xfrm>
              <a:off x="1401290" y="3101829"/>
              <a:ext cx="514303" cy="580239"/>
            </a:xfrm>
            <a:prstGeom prst="rect">
              <a:avLst/>
            </a:prstGeom>
          </p:spPr>
          <p:txBody>
            <a:bodyPr vert="eaVert" wrap="none">
              <a:spAutoFit/>
            </a:bodyPr>
            <a:lstStyle/>
            <a:p>
              <a:r>
                <a:rPr lang="zh-CN" altLang="en-US" dirty="0">
                  <a:solidFill>
                    <a:schemeClr val="tx1">
                      <a:lumMod val="75000"/>
                      <a:lumOff val="25000"/>
                    </a:schemeClr>
                  </a:solidFill>
                  <a:latin typeface="+mn-ea"/>
                </a:rPr>
                <a:t>剖切</a:t>
              </a:r>
            </a:p>
          </p:txBody>
        </p:sp>
      </p:grpSp>
      <p:grpSp>
        <p:nvGrpSpPr>
          <p:cNvPr id="53" name="组合 52"/>
          <p:cNvGrpSpPr/>
          <p:nvPr/>
        </p:nvGrpSpPr>
        <p:grpSpPr>
          <a:xfrm>
            <a:off x="1913294" y="2964682"/>
            <a:ext cx="656083" cy="656083"/>
            <a:chOff x="1218015" y="2947231"/>
            <a:chExt cx="843331" cy="843331"/>
          </a:xfrm>
        </p:grpSpPr>
        <p:grpSp>
          <p:nvGrpSpPr>
            <p:cNvPr id="54" name="Group 1"/>
            <p:cNvGrpSpPr>
              <a:grpSpLocks/>
            </p:cNvGrpSpPr>
            <p:nvPr/>
          </p:nvGrpSpPr>
          <p:grpSpPr bwMode="auto">
            <a:xfrm>
              <a:off x="1218015" y="2947231"/>
              <a:ext cx="843331" cy="843331"/>
              <a:chOff x="0" y="0"/>
              <a:chExt cx="1313649" cy="1313649"/>
            </a:xfrm>
          </p:grpSpPr>
          <p:sp>
            <p:nvSpPr>
              <p:cNvPr id="56" name="Teardrop 104"/>
              <p:cNvSpPr>
                <a:spLocks/>
              </p:cNvSpPr>
              <p:nvPr/>
            </p:nvSpPr>
            <p:spPr bwMode="auto">
              <a:xfrm rot="8100000">
                <a:off x="0" y="0"/>
                <a:ext cx="1313649" cy="1313649"/>
              </a:xfrm>
              <a:custGeom>
                <a:avLst/>
                <a:gdLst>
                  <a:gd name="T0" fmla="*/ 0 w 1313649"/>
                  <a:gd name="T1" fmla="*/ 656825 h 1313649"/>
                  <a:gd name="T2" fmla="*/ 656825 w 1313649"/>
                  <a:gd name="T3" fmla="*/ 0 h 1313649"/>
                  <a:gd name="T4" fmla="*/ 1313649 w 1313649"/>
                  <a:gd name="T5" fmla="*/ 0 h 1313649"/>
                  <a:gd name="T6" fmla="*/ 1313649 w 1313649"/>
                  <a:gd name="T7" fmla="*/ 656825 h 1313649"/>
                  <a:gd name="T8" fmla="*/ 656824 w 1313649"/>
                  <a:gd name="T9" fmla="*/ 1313650 h 1313649"/>
                  <a:gd name="T10" fmla="*/ -1 w 1313649"/>
                  <a:gd name="T11" fmla="*/ 656825 h 1313649"/>
                  <a:gd name="T12" fmla="*/ 0 w 1313649"/>
                  <a:gd name="T13" fmla="*/ 656825 h 131364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313649" h="1313649">
                    <a:moveTo>
                      <a:pt x="0" y="656825"/>
                    </a:moveTo>
                    <a:cubicBezTo>
                      <a:pt x="0" y="294071"/>
                      <a:pt x="294071" y="0"/>
                      <a:pt x="656825" y="0"/>
                    </a:cubicBezTo>
                    <a:lnTo>
                      <a:pt x="1313649" y="0"/>
                    </a:lnTo>
                    <a:lnTo>
                      <a:pt x="1313649" y="656825"/>
                    </a:lnTo>
                    <a:cubicBezTo>
                      <a:pt x="1313649" y="1019579"/>
                      <a:pt x="1019578" y="1313650"/>
                      <a:pt x="656824" y="1313650"/>
                    </a:cubicBezTo>
                    <a:cubicBezTo>
                      <a:pt x="294070" y="1313650"/>
                      <a:pt x="-1" y="1019579"/>
                      <a:pt x="-1" y="656825"/>
                    </a:cubicBezTo>
                    <a:lnTo>
                      <a:pt x="0" y="656825"/>
                    </a:lnTo>
                    <a:close/>
                  </a:path>
                </a:pathLst>
              </a:custGeom>
              <a:solidFill>
                <a:srgbClr val="5CC6D8"/>
              </a:solidFill>
              <a:ln>
                <a:noFill/>
              </a:ln>
              <a:extLst>
                <a:ext uri="{91240B29-F687-4F45-9708-019B960494DF}">
                  <a14:hiddenLine xmlns:a14="http://schemas.microsoft.com/office/drawing/2010/main" w="9525">
                    <a:solidFill>
                      <a:srgbClr val="000000"/>
                    </a:solidFill>
                    <a:round/>
                    <a:headEnd/>
                    <a:tailEnd/>
                  </a14:hiddenLine>
                </a:ext>
              </a:extLst>
            </p:spPr>
            <p:txBody>
              <a:bodyPr lIns="121920" tIns="60960" rIns="121920" bIns="60960"/>
              <a:lstStyle/>
              <a:p>
                <a:endParaRPr lang="zh-CN" altLang="en-US"/>
              </a:p>
            </p:txBody>
          </p:sp>
          <p:grpSp>
            <p:nvGrpSpPr>
              <p:cNvPr id="57" name="Group 40"/>
              <p:cNvGrpSpPr>
                <a:grpSpLocks/>
              </p:cNvGrpSpPr>
              <p:nvPr/>
            </p:nvGrpSpPr>
            <p:grpSpPr bwMode="auto">
              <a:xfrm>
                <a:off x="113995" y="113994"/>
                <a:ext cx="1085660" cy="1085660"/>
                <a:chOff x="0" y="0"/>
                <a:chExt cx="1902056" cy="1902056"/>
              </a:xfrm>
            </p:grpSpPr>
            <p:sp>
              <p:nvSpPr>
                <p:cNvPr id="58" name="Teardrop 41"/>
                <p:cNvSpPr>
                  <a:spLocks/>
                </p:cNvSpPr>
                <p:nvPr/>
              </p:nvSpPr>
              <p:spPr bwMode="auto">
                <a:xfrm rot="8100000">
                  <a:off x="79630" y="79632"/>
                  <a:ext cx="1742794" cy="1742794"/>
                </a:xfrm>
                <a:custGeom>
                  <a:avLst/>
                  <a:gdLst>
                    <a:gd name="T0" fmla="*/ 0 w 1742794"/>
                    <a:gd name="T1" fmla="*/ 871397 h 1742794"/>
                    <a:gd name="T2" fmla="*/ 871397 w 1742794"/>
                    <a:gd name="T3" fmla="*/ 0 h 1742794"/>
                    <a:gd name="T4" fmla="*/ 1742794 w 1742794"/>
                    <a:gd name="T5" fmla="*/ 0 h 1742794"/>
                    <a:gd name="T6" fmla="*/ 1742794 w 1742794"/>
                    <a:gd name="T7" fmla="*/ 871397 h 1742794"/>
                    <a:gd name="T8" fmla="*/ 871397 w 1742794"/>
                    <a:gd name="T9" fmla="*/ 1742794 h 1742794"/>
                    <a:gd name="T10" fmla="*/ 0 w 1742794"/>
                    <a:gd name="T11" fmla="*/ 871397 h 174279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42794" h="1742794">
                      <a:moveTo>
                        <a:pt x="0" y="871397"/>
                      </a:moveTo>
                      <a:cubicBezTo>
                        <a:pt x="0" y="390138"/>
                        <a:pt x="390138" y="0"/>
                        <a:pt x="871397" y="0"/>
                      </a:cubicBezTo>
                      <a:lnTo>
                        <a:pt x="1742794" y="0"/>
                      </a:lnTo>
                      <a:lnTo>
                        <a:pt x="1742794" y="871397"/>
                      </a:lnTo>
                      <a:cubicBezTo>
                        <a:pt x="1742794" y="1352656"/>
                        <a:pt x="1352656" y="1742794"/>
                        <a:pt x="871397" y="1742794"/>
                      </a:cubicBezTo>
                      <a:cubicBezTo>
                        <a:pt x="390138" y="1742794"/>
                        <a:pt x="0" y="1352656"/>
                        <a:pt x="0" y="87139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lIns="121920" tIns="60960" rIns="121920" bIns="60960"/>
                <a:lstStyle/>
                <a:p>
                  <a:endParaRPr lang="zh-CN" altLang="en-US"/>
                </a:p>
              </p:txBody>
            </p:sp>
            <p:sp>
              <p:nvSpPr>
                <p:cNvPr id="59" name="Teardrop 42"/>
                <p:cNvSpPr>
                  <a:spLocks/>
                </p:cNvSpPr>
                <p:nvPr/>
              </p:nvSpPr>
              <p:spPr bwMode="auto">
                <a:xfrm rot="8100000">
                  <a:off x="412" y="414"/>
                  <a:ext cx="1901230" cy="1901230"/>
                </a:xfrm>
                <a:custGeom>
                  <a:avLst/>
                  <a:gdLst>
                    <a:gd name="T0" fmla="*/ 0 w 1901230"/>
                    <a:gd name="T1" fmla="*/ 950615 h 1901230"/>
                    <a:gd name="T2" fmla="*/ 950615 w 1901230"/>
                    <a:gd name="T3" fmla="*/ 0 h 1901230"/>
                    <a:gd name="T4" fmla="*/ 1901230 w 1901230"/>
                    <a:gd name="T5" fmla="*/ 0 h 1901230"/>
                    <a:gd name="T6" fmla="*/ 1901230 w 1901230"/>
                    <a:gd name="T7" fmla="*/ 950615 h 1901230"/>
                    <a:gd name="T8" fmla="*/ 950615 w 1901230"/>
                    <a:gd name="T9" fmla="*/ 1901230 h 1901230"/>
                    <a:gd name="T10" fmla="*/ 0 w 1901230"/>
                    <a:gd name="T11" fmla="*/ 950615 h 190123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01230" h="1901230">
                      <a:moveTo>
                        <a:pt x="0" y="950615"/>
                      </a:moveTo>
                      <a:cubicBezTo>
                        <a:pt x="0" y="425605"/>
                        <a:pt x="425605" y="0"/>
                        <a:pt x="950615" y="0"/>
                      </a:cubicBezTo>
                      <a:lnTo>
                        <a:pt x="1901230" y="0"/>
                      </a:lnTo>
                      <a:lnTo>
                        <a:pt x="1901230" y="950615"/>
                      </a:lnTo>
                      <a:cubicBezTo>
                        <a:pt x="1901230" y="1475625"/>
                        <a:pt x="1475625" y="1901230"/>
                        <a:pt x="950615" y="1901230"/>
                      </a:cubicBezTo>
                      <a:cubicBezTo>
                        <a:pt x="425605" y="1901230"/>
                        <a:pt x="0" y="1475625"/>
                        <a:pt x="0" y="950615"/>
                      </a:cubicBezTo>
                      <a:close/>
                    </a:path>
                  </a:pathLst>
                </a:custGeom>
                <a:noFill/>
                <a:ln w="28575" cap="rnd" cmpd="sng">
                  <a:solidFill>
                    <a:schemeClr val="bg1"/>
                  </a:solidFill>
                  <a:prstDash val="sysDot"/>
                  <a:bevel/>
                  <a:headEnd/>
                  <a:tailEnd/>
                </a:ln>
                <a:extLst>
                  <a:ext uri="{909E8E84-426E-40DD-AFC4-6F175D3DCCD1}">
                    <a14:hiddenFill xmlns:a14="http://schemas.microsoft.com/office/drawing/2010/main">
                      <a:solidFill>
                        <a:srgbClr val="FFFFFF"/>
                      </a:solidFill>
                    </a14:hiddenFill>
                  </a:ext>
                </a:extLst>
              </p:spPr>
              <p:txBody>
                <a:bodyPr lIns="121920" tIns="60960" rIns="121920" bIns="60960"/>
                <a:lstStyle/>
                <a:p>
                  <a:endParaRPr lang="zh-CN" altLang="en-US"/>
                </a:p>
              </p:txBody>
            </p:sp>
          </p:grpSp>
        </p:grpSp>
        <p:sp>
          <p:nvSpPr>
            <p:cNvPr id="55" name="矩形 54"/>
            <p:cNvSpPr/>
            <p:nvPr/>
          </p:nvSpPr>
          <p:spPr>
            <a:xfrm>
              <a:off x="1412174" y="3101829"/>
              <a:ext cx="514303" cy="580239"/>
            </a:xfrm>
            <a:prstGeom prst="rect">
              <a:avLst/>
            </a:prstGeom>
          </p:spPr>
          <p:txBody>
            <a:bodyPr vert="eaVert" wrap="none">
              <a:spAutoFit/>
            </a:bodyPr>
            <a:lstStyle/>
            <a:p>
              <a:r>
                <a:rPr lang="zh-CN" altLang="en-US" dirty="0" smtClean="0">
                  <a:solidFill>
                    <a:schemeClr val="tx1">
                      <a:lumMod val="75000"/>
                      <a:lumOff val="25000"/>
                    </a:schemeClr>
                  </a:solidFill>
                  <a:latin typeface="+mn-ea"/>
                </a:rPr>
                <a:t>消隐</a:t>
              </a:r>
              <a:endParaRPr lang="zh-CN" altLang="en-US" dirty="0">
                <a:solidFill>
                  <a:schemeClr val="tx1">
                    <a:lumMod val="75000"/>
                    <a:lumOff val="25000"/>
                  </a:schemeClr>
                </a:solidFill>
                <a:latin typeface="+mn-ea"/>
              </a:endParaRPr>
            </a:p>
          </p:txBody>
        </p:sp>
      </p:grpSp>
      <p:grpSp>
        <p:nvGrpSpPr>
          <p:cNvPr id="60" name="组合 59"/>
          <p:cNvGrpSpPr/>
          <p:nvPr/>
        </p:nvGrpSpPr>
        <p:grpSpPr>
          <a:xfrm>
            <a:off x="2794814" y="2964682"/>
            <a:ext cx="656083" cy="656083"/>
            <a:chOff x="1218015" y="2947231"/>
            <a:chExt cx="843331" cy="843331"/>
          </a:xfrm>
        </p:grpSpPr>
        <p:grpSp>
          <p:nvGrpSpPr>
            <p:cNvPr id="61" name="Group 1"/>
            <p:cNvGrpSpPr>
              <a:grpSpLocks/>
            </p:cNvGrpSpPr>
            <p:nvPr/>
          </p:nvGrpSpPr>
          <p:grpSpPr bwMode="auto">
            <a:xfrm>
              <a:off x="1218015" y="2947231"/>
              <a:ext cx="843331" cy="843331"/>
              <a:chOff x="0" y="0"/>
              <a:chExt cx="1313649" cy="1313649"/>
            </a:xfrm>
          </p:grpSpPr>
          <p:sp>
            <p:nvSpPr>
              <p:cNvPr id="63" name="Teardrop 104"/>
              <p:cNvSpPr>
                <a:spLocks/>
              </p:cNvSpPr>
              <p:nvPr/>
            </p:nvSpPr>
            <p:spPr bwMode="auto">
              <a:xfrm rot="8100000">
                <a:off x="0" y="0"/>
                <a:ext cx="1313649" cy="1313649"/>
              </a:xfrm>
              <a:custGeom>
                <a:avLst/>
                <a:gdLst>
                  <a:gd name="T0" fmla="*/ 0 w 1313649"/>
                  <a:gd name="T1" fmla="*/ 656825 h 1313649"/>
                  <a:gd name="T2" fmla="*/ 656825 w 1313649"/>
                  <a:gd name="T3" fmla="*/ 0 h 1313649"/>
                  <a:gd name="T4" fmla="*/ 1313649 w 1313649"/>
                  <a:gd name="T5" fmla="*/ 0 h 1313649"/>
                  <a:gd name="T6" fmla="*/ 1313649 w 1313649"/>
                  <a:gd name="T7" fmla="*/ 656825 h 1313649"/>
                  <a:gd name="T8" fmla="*/ 656824 w 1313649"/>
                  <a:gd name="T9" fmla="*/ 1313650 h 1313649"/>
                  <a:gd name="T10" fmla="*/ -1 w 1313649"/>
                  <a:gd name="T11" fmla="*/ 656825 h 1313649"/>
                  <a:gd name="T12" fmla="*/ 0 w 1313649"/>
                  <a:gd name="T13" fmla="*/ 656825 h 131364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313649" h="1313649">
                    <a:moveTo>
                      <a:pt x="0" y="656825"/>
                    </a:moveTo>
                    <a:cubicBezTo>
                      <a:pt x="0" y="294071"/>
                      <a:pt x="294071" y="0"/>
                      <a:pt x="656825" y="0"/>
                    </a:cubicBezTo>
                    <a:lnTo>
                      <a:pt x="1313649" y="0"/>
                    </a:lnTo>
                    <a:lnTo>
                      <a:pt x="1313649" y="656825"/>
                    </a:lnTo>
                    <a:cubicBezTo>
                      <a:pt x="1313649" y="1019579"/>
                      <a:pt x="1019578" y="1313650"/>
                      <a:pt x="656824" y="1313650"/>
                    </a:cubicBezTo>
                    <a:cubicBezTo>
                      <a:pt x="294070" y="1313650"/>
                      <a:pt x="-1" y="1019579"/>
                      <a:pt x="-1" y="656825"/>
                    </a:cubicBezTo>
                    <a:lnTo>
                      <a:pt x="0" y="656825"/>
                    </a:lnTo>
                    <a:close/>
                  </a:path>
                </a:pathLst>
              </a:custGeom>
              <a:solidFill>
                <a:srgbClr val="5CC6D8"/>
              </a:solidFill>
              <a:ln>
                <a:noFill/>
              </a:ln>
              <a:extLst>
                <a:ext uri="{91240B29-F687-4F45-9708-019B960494DF}">
                  <a14:hiddenLine xmlns:a14="http://schemas.microsoft.com/office/drawing/2010/main" w="9525">
                    <a:solidFill>
                      <a:srgbClr val="000000"/>
                    </a:solidFill>
                    <a:round/>
                    <a:headEnd/>
                    <a:tailEnd/>
                  </a14:hiddenLine>
                </a:ext>
              </a:extLst>
            </p:spPr>
            <p:txBody>
              <a:bodyPr lIns="121920" tIns="60960" rIns="121920" bIns="60960"/>
              <a:lstStyle/>
              <a:p>
                <a:endParaRPr lang="zh-CN" altLang="en-US"/>
              </a:p>
            </p:txBody>
          </p:sp>
          <p:grpSp>
            <p:nvGrpSpPr>
              <p:cNvPr id="64" name="Group 40"/>
              <p:cNvGrpSpPr>
                <a:grpSpLocks/>
              </p:cNvGrpSpPr>
              <p:nvPr/>
            </p:nvGrpSpPr>
            <p:grpSpPr bwMode="auto">
              <a:xfrm>
                <a:off x="113995" y="113994"/>
                <a:ext cx="1085660" cy="1085660"/>
                <a:chOff x="0" y="0"/>
                <a:chExt cx="1902056" cy="1902056"/>
              </a:xfrm>
            </p:grpSpPr>
            <p:sp>
              <p:nvSpPr>
                <p:cNvPr id="65" name="Teardrop 41"/>
                <p:cNvSpPr>
                  <a:spLocks/>
                </p:cNvSpPr>
                <p:nvPr/>
              </p:nvSpPr>
              <p:spPr bwMode="auto">
                <a:xfrm rot="8100000">
                  <a:off x="79630" y="79632"/>
                  <a:ext cx="1742794" cy="1742794"/>
                </a:xfrm>
                <a:custGeom>
                  <a:avLst/>
                  <a:gdLst>
                    <a:gd name="T0" fmla="*/ 0 w 1742794"/>
                    <a:gd name="T1" fmla="*/ 871397 h 1742794"/>
                    <a:gd name="T2" fmla="*/ 871397 w 1742794"/>
                    <a:gd name="T3" fmla="*/ 0 h 1742794"/>
                    <a:gd name="T4" fmla="*/ 1742794 w 1742794"/>
                    <a:gd name="T5" fmla="*/ 0 h 1742794"/>
                    <a:gd name="T6" fmla="*/ 1742794 w 1742794"/>
                    <a:gd name="T7" fmla="*/ 871397 h 1742794"/>
                    <a:gd name="T8" fmla="*/ 871397 w 1742794"/>
                    <a:gd name="T9" fmla="*/ 1742794 h 1742794"/>
                    <a:gd name="T10" fmla="*/ 0 w 1742794"/>
                    <a:gd name="T11" fmla="*/ 871397 h 174279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42794" h="1742794">
                      <a:moveTo>
                        <a:pt x="0" y="871397"/>
                      </a:moveTo>
                      <a:cubicBezTo>
                        <a:pt x="0" y="390138"/>
                        <a:pt x="390138" y="0"/>
                        <a:pt x="871397" y="0"/>
                      </a:cubicBezTo>
                      <a:lnTo>
                        <a:pt x="1742794" y="0"/>
                      </a:lnTo>
                      <a:lnTo>
                        <a:pt x="1742794" y="871397"/>
                      </a:lnTo>
                      <a:cubicBezTo>
                        <a:pt x="1742794" y="1352656"/>
                        <a:pt x="1352656" y="1742794"/>
                        <a:pt x="871397" y="1742794"/>
                      </a:cubicBezTo>
                      <a:cubicBezTo>
                        <a:pt x="390138" y="1742794"/>
                        <a:pt x="0" y="1352656"/>
                        <a:pt x="0" y="87139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lIns="121920" tIns="60960" rIns="121920" bIns="60960"/>
                <a:lstStyle/>
                <a:p>
                  <a:endParaRPr lang="zh-CN" altLang="en-US"/>
                </a:p>
              </p:txBody>
            </p:sp>
            <p:sp>
              <p:nvSpPr>
                <p:cNvPr id="66" name="Teardrop 42"/>
                <p:cNvSpPr>
                  <a:spLocks/>
                </p:cNvSpPr>
                <p:nvPr/>
              </p:nvSpPr>
              <p:spPr bwMode="auto">
                <a:xfrm rot="8100000">
                  <a:off x="412" y="414"/>
                  <a:ext cx="1901230" cy="1901230"/>
                </a:xfrm>
                <a:custGeom>
                  <a:avLst/>
                  <a:gdLst>
                    <a:gd name="T0" fmla="*/ 0 w 1901230"/>
                    <a:gd name="T1" fmla="*/ 950615 h 1901230"/>
                    <a:gd name="T2" fmla="*/ 950615 w 1901230"/>
                    <a:gd name="T3" fmla="*/ 0 h 1901230"/>
                    <a:gd name="T4" fmla="*/ 1901230 w 1901230"/>
                    <a:gd name="T5" fmla="*/ 0 h 1901230"/>
                    <a:gd name="T6" fmla="*/ 1901230 w 1901230"/>
                    <a:gd name="T7" fmla="*/ 950615 h 1901230"/>
                    <a:gd name="T8" fmla="*/ 950615 w 1901230"/>
                    <a:gd name="T9" fmla="*/ 1901230 h 1901230"/>
                    <a:gd name="T10" fmla="*/ 0 w 1901230"/>
                    <a:gd name="T11" fmla="*/ 950615 h 190123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01230" h="1901230">
                      <a:moveTo>
                        <a:pt x="0" y="950615"/>
                      </a:moveTo>
                      <a:cubicBezTo>
                        <a:pt x="0" y="425605"/>
                        <a:pt x="425605" y="0"/>
                        <a:pt x="950615" y="0"/>
                      </a:cubicBezTo>
                      <a:lnTo>
                        <a:pt x="1901230" y="0"/>
                      </a:lnTo>
                      <a:lnTo>
                        <a:pt x="1901230" y="950615"/>
                      </a:lnTo>
                      <a:cubicBezTo>
                        <a:pt x="1901230" y="1475625"/>
                        <a:pt x="1475625" y="1901230"/>
                        <a:pt x="950615" y="1901230"/>
                      </a:cubicBezTo>
                      <a:cubicBezTo>
                        <a:pt x="425605" y="1901230"/>
                        <a:pt x="0" y="1475625"/>
                        <a:pt x="0" y="950615"/>
                      </a:cubicBezTo>
                      <a:close/>
                    </a:path>
                  </a:pathLst>
                </a:custGeom>
                <a:noFill/>
                <a:ln w="28575" cap="rnd" cmpd="sng">
                  <a:solidFill>
                    <a:schemeClr val="bg1"/>
                  </a:solidFill>
                  <a:prstDash val="sysDot"/>
                  <a:bevel/>
                  <a:headEnd/>
                  <a:tailEnd/>
                </a:ln>
                <a:extLst>
                  <a:ext uri="{909E8E84-426E-40DD-AFC4-6F175D3DCCD1}">
                    <a14:hiddenFill xmlns:a14="http://schemas.microsoft.com/office/drawing/2010/main">
                      <a:solidFill>
                        <a:srgbClr val="FFFFFF"/>
                      </a:solidFill>
                    </a14:hiddenFill>
                  </a:ext>
                </a:extLst>
              </p:spPr>
              <p:txBody>
                <a:bodyPr lIns="121920" tIns="60960" rIns="121920" bIns="60960"/>
                <a:lstStyle/>
                <a:p>
                  <a:endParaRPr lang="zh-CN" altLang="en-US"/>
                </a:p>
              </p:txBody>
            </p:sp>
          </p:grpSp>
        </p:grpSp>
        <p:sp>
          <p:nvSpPr>
            <p:cNvPr id="62" name="矩形 61"/>
            <p:cNvSpPr/>
            <p:nvPr/>
          </p:nvSpPr>
          <p:spPr>
            <a:xfrm>
              <a:off x="1401290" y="3090945"/>
              <a:ext cx="514303" cy="580239"/>
            </a:xfrm>
            <a:prstGeom prst="rect">
              <a:avLst/>
            </a:prstGeom>
          </p:spPr>
          <p:txBody>
            <a:bodyPr vert="eaVert" wrap="none">
              <a:spAutoFit/>
            </a:bodyPr>
            <a:lstStyle/>
            <a:p>
              <a:r>
                <a:rPr lang="zh-CN" altLang="en-US" dirty="0">
                  <a:solidFill>
                    <a:schemeClr val="tx1">
                      <a:lumMod val="75000"/>
                      <a:lumOff val="25000"/>
                    </a:schemeClr>
                  </a:solidFill>
                  <a:latin typeface="+mn-ea"/>
                </a:rPr>
                <a:t>渲染</a:t>
              </a:r>
            </a:p>
          </p:txBody>
        </p:sp>
      </p:grpSp>
      <p:grpSp>
        <p:nvGrpSpPr>
          <p:cNvPr id="67" name="组合 66"/>
          <p:cNvGrpSpPr/>
          <p:nvPr/>
        </p:nvGrpSpPr>
        <p:grpSpPr>
          <a:xfrm>
            <a:off x="3676334" y="2964682"/>
            <a:ext cx="666899" cy="656083"/>
            <a:chOff x="1218015" y="2947231"/>
            <a:chExt cx="857234" cy="843331"/>
          </a:xfrm>
        </p:grpSpPr>
        <p:grpSp>
          <p:nvGrpSpPr>
            <p:cNvPr id="68" name="Group 1"/>
            <p:cNvGrpSpPr>
              <a:grpSpLocks/>
            </p:cNvGrpSpPr>
            <p:nvPr/>
          </p:nvGrpSpPr>
          <p:grpSpPr bwMode="auto">
            <a:xfrm>
              <a:off x="1218015" y="2947231"/>
              <a:ext cx="843331" cy="843331"/>
              <a:chOff x="0" y="0"/>
              <a:chExt cx="1313649" cy="1313649"/>
            </a:xfrm>
          </p:grpSpPr>
          <p:sp>
            <p:nvSpPr>
              <p:cNvPr id="70" name="Teardrop 104"/>
              <p:cNvSpPr>
                <a:spLocks/>
              </p:cNvSpPr>
              <p:nvPr/>
            </p:nvSpPr>
            <p:spPr bwMode="auto">
              <a:xfrm rot="8100000">
                <a:off x="0" y="0"/>
                <a:ext cx="1313649" cy="1313649"/>
              </a:xfrm>
              <a:custGeom>
                <a:avLst/>
                <a:gdLst>
                  <a:gd name="T0" fmla="*/ 0 w 1313649"/>
                  <a:gd name="T1" fmla="*/ 656825 h 1313649"/>
                  <a:gd name="T2" fmla="*/ 656825 w 1313649"/>
                  <a:gd name="T3" fmla="*/ 0 h 1313649"/>
                  <a:gd name="T4" fmla="*/ 1313649 w 1313649"/>
                  <a:gd name="T5" fmla="*/ 0 h 1313649"/>
                  <a:gd name="T6" fmla="*/ 1313649 w 1313649"/>
                  <a:gd name="T7" fmla="*/ 656825 h 1313649"/>
                  <a:gd name="T8" fmla="*/ 656824 w 1313649"/>
                  <a:gd name="T9" fmla="*/ 1313650 h 1313649"/>
                  <a:gd name="T10" fmla="*/ -1 w 1313649"/>
                  <a:gd name="T11" fmla="*/ 656825 h 1313649"/>
                  <a:gd name="T12" fmla="*/ 0 w 1313649"/>
                  <a:gd name="T13" fmla="*/ 656825 h 131364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313649" h="1313649">
                    <a:moveTo>
                      <a:pt x="0" y="656825"/>
                    </a:moveTo>
                    <a:cubicBezTo>
                      <a:pt x="0" y="294071"/>
                      <a:pt x="294071" y="0"/>
                      <a:pt x="656825" y="0"/>
                    </a:cubicBezTo>
                    <a:lnTo>
                      <a:pt x="1313649" y="0"/>
                    </a:lnTo>
                    <a:lnTo>
                      <a:pt x="1313649" y="656825"/>
                    </a:lnTo>
                    <a:cubicBezTo>
                      <a:pt x="1313649" y="1019579"/>
                      <a:pt x="1019578" y="1313650"/>
                      <a:pt x="656824" y="1313650"/>
                    </a:cubicBezTo>
                    <a:cubicBezTo>
                      <a:pt x="294070" y="1313650"/>
                      <a:pt x="-1" y="1019579"/>
                      <a:pt x="-1" y="656825"/>
                    </a:cubicBezTo>
                    <a:lnTo>
                      <a:pt x="0" y="656825"/>
                    </a:lnTo>
                    <a:close/>
                  </a:path>
                </a:pathLst>
              </a:custGeom>
              <a:solidFill>
                <a:srgbClr val="5CC6D8"/>
              </a:solidFill>
              <a:ln>
                <a:noFill/>
              </a:ln>
              <a:extLst>
                <a:ext uri="{91240B29-F687-4F45-9708-019B960494DF}">
                  <a14:hiddenLine xmlns:a14="http://schemas.microsoft.com/office/drawing/2010/main" w="9525">
                    <a:solidFill>
                      <a:srgbClr val="000000"/>
                    </a:solidFill>
                    <a:round/>
                    <a:headEnd/>
                    <a:tailEnd/>
                  </a14:hiddenLine>
                </a:ext>
              </a:extLst>
            </p:spPr>
            <p:txBody>
              <a:bodyPr lIns="121920" tIns="60960" rIns="121920" bIns="60960"/>
              <a:lstStyle/>
              <a:p>
                <a:endParaRPr lang="zh-CN" altLang="en-US"/>
              </a:p>
            </p:txBody>
          </p:sp>
          <p:grpSp>
            <p:nvGrpSpPr>
              <p:cNvPr id="71" name="Group 40"/>
              <p:cNvGrpSpPr>
                <a:grpSpLocks/>
              </p:cNvGrpSpPr>
              <p:nvPr/>
            </p:nvGrpSpPr>
            <p:grpSpPr bwMode="auto">
              <a:xfrm>
                <a:off x="114230" y="114230"/>
                <a:ext cx="1085189" cy="1085189"/>
                <a:chOff x="412" y="414"/>
                <a:chExt cx="1901230" cy="1901230"/>
              </a:xfrm>
            </p:grpSpPr>
            <p:sp>
              <p:nvSpPr>
                <p:cNvPr id="72" name="Teardrop 41"/>
                <p:cNvSpPr>
                  <a:spLocks/>
                </p:cNvSpPr>
                <p:nvPr/>
              </p:nvSpPr>
              <p:spPr bwMode="auto">
                <a:xfrm rot="8100000">
                  <a:off x="79631" y="79630"/>
                  <a:ext cx="1742795" cy="1742795"/>
                </a:xfrm>
                <a:custGeom>
                  <a:avLst/>
                  <a:gdLst>
                    <a:gd name="T0" fmla="*/ 0 w 1742794"/>
                    <a:gd name="T1" fmla="*/ 871397 h 1742794"/>
                    <a:gd name="T2" fmla="*/ 871397 w 1742794"/>
                    <a:gd name="T3" fmla="*/ 0 h 1742794"/>
                    <a:gd name="T4" fmla="*/ 1742794 w 1742794"/>
                    <a:gd name="T5" fmla="*/ 0 h 1742794"/>
                    <a:gd name="T6" fmla="*/ 1742794 w 1742794"/>
                    <a:gd name="T7" fmla="*/ 871397 h 1742794"/>
                    <a:gd name="T8" fmla="*/ 871397 w 1742794"/>
                    <a:gd name="T9" fmla="*/ 1742794 h 1742794"/>
                    <a:gd name="T10" fmla="*/ 0 w 1742794"/>
                    <a:gd name="T11" fmla="*/ 871397 h 174279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42794" h="1742794">
                      <a:moveTo>
                        <a:pt x="0" y="871397"/>
                      </a:moveTo>
                      <a:cubicBezTo>
                        <a:pt x="0" y="390138"/>
                        <a:pt x="390138" y="0"/>
                        <a:pt x="871397" y="0"/>
                      </a:cubicBezTo>
                      <a:lnTo>
                        <a:pt x="1742794" y="0"/>
                      </a:lnTo>
                      <a:lnTo>
                        <a:pt x="1742794" y="871397"/>
                      </a:lnTo>
                      <a:cubicBezTo>
                        <a:pt x="1742794" y="1352656"/>
                        <a:pt x="1352656" y="1742794"/>
                        <a:pt x="871397" y="1742794"/>
                      </a:cubicBezTo>
                      <a:cubicBezTo>
                        <a:pt x="390138" y="1742794"/>
                        <a:pt x="0" y="1352656"/>
                        <a:pt x="0" y="87139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lIns="121920" tIns="60960" rIns="121920" bIns="60960"/>
                <a:lstStyle/>
                <a:p>
                  <a:endParaRPr lang="zh-CN" altLang="en-US"/>
                </a:p>
              </p:txBody>
            </p:sp>
            <p:sp>
              <p:nvSpPr>
                <p:cNvPr id="73" name="Teardrop 42"/>
                <p:cNvSpPr>
                  <a:spLocks/>
                </p:cNvSpPr>
                <p:nvPr/>
              </p:nvSpPr>
              <p:spPr bwMode="auto">
                <a:xfrm rot="8100000">
                  <a:off x="412" y="414"/>
                  <a:ext cx="1901230" cy="1901230"/>
                </a:xfrm>
                <a:custGeom>
                  <a:avLst/>
                  <a:gdLst>
                    <a:gd name="T0" fmla="*/ 0 w 1901230"/>
                    <a:gd name="T1" fmla="*/ 950615 h 1901230"/>
                    <a:gd name="T2" fmla="*/ 950615 w 1901230"/>
                    <a:gd name="T3" fmla="*/ 0 h 1901230"/>
                    <a:gd name="T4" fmla="*/ 1901230 w 1901230"/>
                    <a:gd name="T5" fmla="*/ 0 h 1901230"/>
                    <a:gd name="T6" fmla="*/ 1901230 w 1901230"/>
                    <a:gd name="T7" fmla="*/ 950615 h 1901230"/>
                    <a:gd name="T8" fmla="*/ 950615 w 1901230"/>
                    <a:gd name="T9" fmla="*/ 1901230 h 1901230"/>
                    <a:gd name="T10" fmla="*/ 0 w 1901230"/>
                    <a:gd name="T11" fmla="*/ 950615 h 190123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01230" h="1901230">
                      <a:moveTo>
                        <a:pt x="0" y="950615"/>
                      </a:moveTo>
                      <a:cubicBezTo>
                        <a:pt x="0" y="425605"/>
                        <a:pt x="425605" y="0"/>
                        <a:pt x="950615" y="0"/>
                      </a:cubicBezTo>
                      <a:lnTo>
                        <a:pt x="1901230" y="0"/>
                      </a:lnTo>
                      <a:lnTo>
                        <a:pt x="1901230" y="950615"/>
                      </a:lnTo>
                      <a:cubicBezTo>
                        <a:pt x="1901230" y="1475625"/>
                        <a:pt x="1475625" y="1901230"/>
                        <a:pt x="950615" y="1901230"/>
                      </a:cubicBezTo>
                      <a:cubicBezTo>
                        <a:pt x="425605" y="1901230"/>
                        <a:pt x="0" y="1475625"/>
                        <a:pt x="0" y="950615"/>
                      </a:cubicBezTo>
                      <a:close/>
                    </a:path>
                  </a:pathLst>
                </a:custGeom>
                <a:noFill/>
                <a:ln w="28575" cap="rnd" cmpd="sng">
                  <a:solidFill>
                    <a:schemeClr val="bg1"/>
                  </a:solidFill>
                  <a:prstDash val="sysDot"/>
                  <a:bevel/>
                  <a:headEnd/>
                  <a:tailEnd/>
                </a:ln>
                <a:extLst>
                  <a:ext uri="{909E8E84-426E-40DD-AFC4-6F175D3DCCD1}">
                    <a14:hiddenFill xmlns:a14="http://schemas.microsoft.com/office/drawing/2010/main">
                      <a:solidFill>
                        <a:srgbClr val="FFFFFF"/>
                      </a:solidFill>
                    </a14:hiddenFill>
                  </a:ext>
                </a:extLst>
              </p:spPr>
              <p:txBody>
                <a:bodyPr lIns="121920" tIns="60960" rIns="121920" bIns="60960"/>
                <a:lstStyle/>
                <a:p>
                  <a:endParaRPr lang="zh-CN" altLang="en-US"/>
                </a:p>
              </p:txBody>
            </p:sp>
          </p:grpSp>
        </p:grpSp>
        <p:sp>
          <p:nvSpPr>
            <p:cNvPr id="69" name="矩形 68"/>
            <p:cNvSpPr/>
            <p:nvPr/>
          </p:nvSpPr>
          <p:spPr>
            <a:xfrm>
              <a:off x="1284014" y="3101829"/>
              <a:ext cx="791235" cy="580239"/>
            </a:xfrm>
            <a:prstGeom prst="rect">
              <a:avLst/>
            </a:prstGeom>
          </p:spPr>
          <p:txBody>
            <a:bodyPr vert="eaVert" wrap="none">
              <a:spAutoFit/>
            </a:bodyPr>
            <a:lstStyle/>
            <a:p>
              <a:r>
                <a:rPr lang="zh-CN" altLang="en-US" dirty="0" smtClean="0">
                  <a:solidFill>
                    <a:schemeClr val="tx1">
                      <a:lumMod val="75000"/>
                      <a:lumOff val="25000"/>
                    </a:schemeClr>
                  </a:solidFill>
                  <a:latin typeface="+mn-ea"/>
                </a:rPr>
                <a:t>分析</a:t>
              </a:r>
              <a:endParaRPr lang="en-US" altLang="zh-CN" dirty="0" smtClean="0">
                <a:solidFill>
                  <a:schemeClr val="tx1">
                    <a:lumMod val="75000"/>
                    <a:lumOff val="25000"/>
                  </a:schemeClr>
                </a:solidFill>
                <a:latin typeface="+mn-ea"/>
              </a:endParaRPr>
            </a:p>
            <a:p>
              <a:r>
                <a:rPr lang="zh-CN" altLang="en-US" dirty="0" smtClean="0">
                  <a:solidFill>
                    <a:schemeClr val="tx1">
                      <a:lumMod val="75000"/>
                      <a:lumOff val="25000"/>
                    </a:schemeClr>
                  </a:solidFill>
                  <a:latin typeface="+mn-ea"/>
                </a:rPr>
                <a:t>物性</a:t>
              </a:r>
              <a:endParaRPr lang="zh-CN" altLang="en-US" dirty="0">
                <a:solidFill>
                  <a:schemeClr val="tx1">
                    <a:lumMod val="75000"/>
                    <a:lumOff val="25000"/>
                  </a:schemeClr>
                </a:solidFill>
                <a:latin typeface="+mn-ea"/>
              </a:endParaRPr>
            </a:p>
          </p:txBody>
        </p:sp>
      </p:grpSp>
      <p:grpSp>
        <p:nvGrpSpPr>
          <p:cNvPr id="81" name="组合 80"/>
          <p:cNvGrpSpPr/>
          <p:nvPr/>
        </p:nvGrpSpPr>
        <p:grpSpPr>
          <a:xfrm>
            <a:off x="4568670" y="2964682"/>
            <a:ext cx="658432" cy="656083"/>
            <a:chOff x="1218015" y="2947231"/>
            <a:chExt cx="846351" cy="843331"/>
          </a:xfrm>
        </p:grpSpPr>
        <p:grpSp>
          <p:nvGrpSpPr>
            <p:cNvPr id="82" name="Group 1"/>
            <p:cNvGrpSpPr>
              <a:grpSpLocks/>
            </p:cNvGrpSpPr>
            <p:nvPr/>
          </p:nvGrpSpPr>
          <p:grpSpPr bwMode="auto">
            <a:xfrm>
              <a:off x="1218015" y="2947231"/>
              <a:ext cx="843331" cy="843331"/>
              <a:chOff x="0" y="0"/>
              <a:chExt cx="1313649" cy="1313649"/>
            </a:xfrm>
          </p:grpSpPr>
          <p:sp>
            <p:nvSpPr>
              <p:cNvPr id="87" name="Teardrop 104"/>
              <p:cNvSpPr>
                <a:spLocks/>
              </p:cNvSpPr>
              <p:nvPr/>
            </p:nvSpPr>
            <p:spPr bwMode="auto">
              <a:xfrm rot="8100000">
                <a:off x="0" y="0"/>
                <a:ext cx="1313649" cy="1313649"/>
              </a:xfrm>
              <a:custGeom>
                <a:avLst/>
                <a:gdLst>
                  <a:gd name="T0" fmla="*/ 0 w 1313649"/>
                  <a:gd name="T1" fmla="*/ 656825 h 1313649"/>
                  <a:gd name="T2" fmla="*/ 656825 w 1313649"/>
                  <a:gd name="T3" fmla="*/ 0 h 1313649"/>
                  <a:gd name="T4" fmla="*/ 1313649 w 1313649"/>
                  <a:gd name="T5" fmla="*/ 0 h 1313649"/>
                  <a:gd name="T6" fmla="*/ 1313649 w 1313649"/>
                  <a:gd name="T7" fmla="*/ 656825 h 1313649"/>
                  <a:gd name="T8" fmla="*/ 656824 w 1313649"/>
                  <a:gd name="T9" fmla="*/ 1313650 h 1313649"/>
                  <a:gd name="T10" fmla="*/ -1 w 1313649"/>
                  <a:gd name="T11" fmla="*/ 656825 h 1313649"/>
                  <a:gd name="T12" fmla="*/ 0 w 1313649"/>
                  <a:gd name="T13" fmla="*/ 656825 h 131364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313649" h="1313649">
                    <a:moveTo>
                      <a:pt x="0" y="656825"/>
                    </a:moveTo>
                    <a:cubicBezTo>
                      <a:pt x="0" y="294071"/>
                      <a:pt x="294071" y="0"/>
                      <a:pt x="656825" y="0"/>
                    </a:cubicBezTo>
                    <a:lnTo>
                      <a:pt x="1313649" y="0"/>
                    </a:lnTo>
                    <a:lnTo>
                      <a:pt x="1313649" y="656825"/>
                    </a:lnTo>
                    <a:cubicBezTo>
                      <a:pt x="1313649" y="1019579"/>
                      <a:pt x="1019578" y="1313650"/>
                      <a:pt x="656824" y="1313650"/>
                    </a:cubicBezTo>
                    <a:cubicBezTo>
                      <a:pt x="294070" y="1313650"/>
                      <a:pt x="-1" y="1019579"/>
                      <a:pt x="-1" y="656825"/>
                    </a:cubicBezTo>
                    <a:lnTo>
                      <a:pt x="0" y="656825"/>
                    </a:lnTo>
                    <a:close/>
                  </a:path>
                </a:pathLst>
              </a:custGeom>
              <a:solidFill>
                <a:srgbClr val="5CC6D8"/>
              </a:solidFill>
              <a:ln>
                <a:noFill/>
              </a:ln>
              <a:extLst>
                <a:ext uri="{91240B29-F687-4F45-9708-019B960494DF}">
                  <a14:hiddenLine xmlns:a14="http://schemas.microsoft.com/office/drawing/2010/main" w="9525">
                    <a:solidFill>
                      <a:srgbClr val="000000"/>
                    </a:solidFill>
                    <a:round/>
                    <a:headEnd/>
                    <a:tailEnd/>
                  </a14:hiddenLine>
                </a:ext>
              </a:extLst>
            </p:spPr>
            <p:txBody>
              <a:bodyPr lIns="121920" tIns="60960" rIns="121920" bIns="60960"/>
              <a:lstStyle/>
              <a:p>
                <a:endParaRPr lang="zh-CN" altLang="en-US"/>
              </a:p>
            </p:txBody>
          </p:sp>
          <p:grpSp>
            <p:nvGrpSpPr>
              <p:cNvPr id="88" name="Group 40"/>
              <p:cNvGrpSpPr>
                <a:grpSpLocks/>
              </p:cNvGrpSpPr>
              <p:nvPr/>
            </p:nvGrpSpPr>
            <p:grpSpPr bwMode="auto">
              <a:xfrm>
                <a:off x="114230" y="114230"/>
                <a:ext cx="1085189" cy="1085189"/>
                <a:chOff x="412" y="414"/>
                <a:chExt cx="1901230" cy="1901230"/>
              </a:xfrm>
            </p:grpSpPr>
            <p:sp>
              <p:nvSpPr>
                <p:cNvPr id="93" name="Teardrop 41"/>
                <p:cNvSpPr>
                  <a:spLocks/>
                </p:cNvSpPr>
                <p:nvPr/>
              </p:nvSpPr>
              <p:spPr bwMode="auto">
                <a:xfrm rot="8100000">
                  <a:off x="79631" y="79630"/>
                  <a:ext cx="1742795" cy="1742795"/>
                </a:xfrm>
                <a:custGeom>
                  <a:avLst/>
                  <a:gdLst>
                    <a:gd name="T0" fmla="*/ 0 w 1742794"/>
                    <a:gd name="T1" fmla="*/ 871397 h 1742794"/>
                    <a:gd name="T2" fmla="*/ 871397 w 1742794"/>
                    <a:gd name="T3" fmla="*/ 0 h 1742794"/>
                    <a:gd name="T4" fmla="*/ 1742794 w 1742794"/>
                    <a:gd name="T5" fmla="*/ 0 h 1742794"/>
                    <a:gd name="T6" fmla="*/ 1742794 w 1742794"/>
                    <a:gd name="T7" fmla="*/ 871397 h 1742794"/>
                    <a:gd name="T8" fmla="*/ 871397 w 1742794"/>
                    <a:gd name="T9" fmla="*/ 1742794 h 1742794"/>
                    <a:gd name="T10" fmla="*/ 0 w 1742794"/>
                    <a:gd name="T11" fmla="*/ 871397 h 174279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42794" h="1742794">
                      <a:moveTo>
                        <a:pt x="0" y="871397"/>
                      </a:moveTo>
                      <a:cubicBezTo>
                        <a:pt x="0" y="390138"/>
                        <a:pt x="390138" y="0"/>
                        <a:pt x="871397" y="0"/>
                      </a:cubicBezTo>
                      <a:lnTo>
                        <a:pt x="1742794" y="0"/>
                      </a:lnTo>
                      <a:lnTo>
                        <a:pt x="1742794" y="871397"/>
                      </a:lnTo>
                      <a:cubicBezTo>
                        <a:pt x="1742794" y="1352656"/>
                        <a:pt x="1352656" y="1742794"/>
                        <a:pt x="871397" y="1742794"/>
                      </a:cubicBezTo>
                      <a:cubicBezTo>
                        <a:pt x="390138" y="1742794"/>
                        <a:pt x="0" y="1352656"/>
                        <a:pt x="0" y="87139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lIns="121920" tIns="60960" rIns="121920" bIns="60960"/>
                <a:lstStyle/>
                <a:p>
                  <a:endParaRPr lang="zh-CN" altLang="en-US"/>
                </a:p>
              </p:txBody>
            </p:sp>
            <p:sp>
              <p:nvSpPr>
                <p:cNvPr id="94" name="Teardrop 42"/>
                <p:cNvSpPr>
                  <a:spLocks/>
                </p:cNvSpPr>
                <p:nvPr/>
              </p:nvSpPr>
              <p:spPr bwMode="auto">
                <a:xfrm rot="8100000">
                  <a:off x="412" y="414"/>
                  <a:ext cx="1901230" cy="1901230"/>
                </a:xfrm>
                <a:custGeom>
                  <a:avLst/>
                  <a:gdLst>
                    <a:gd name="T0" fmla="*/ 0 w 1901230"/>
                    <a:gd name="T1" fmla="*/ 950615 h 1901230"/>
                    <a:gd name="T2" fmla="*/ 950615 w 1901230"/>
                    <a:gd name="T3" fmla="*/ 0 h 1901230"/>
                    <a:gd name="T4" fmla="*/ 1901230 w 1901230"/>
                    <a:gd name="T5" fmla="*/ 0 h 1901230"/>
                    <a:gd name="T6" fmla="*/ 1901230 w 1901230"/>
                    <a:gd name="T7" fmla="*/ 950615 h 1901230"/>
                    <a:gd name="T8" fmla="*/ 950615 w 1901230"/>
                    <a:gd name="T9" fmla="*/ 1901230 h 1901230"/>
                    <a:gd name="T10" fmla="*/ 0 w 1901230"/>
                    <a:gd name="T11" fmla="*/ 950615 h 190123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01230" h="1901230">
                      <a:moveTo>
                        <a:pt x="0" y="950615"/>
                      </a:moveTo>
                      <a:cubicBezTo>
                        <a:pt x="0" y="425605"/>
                        <a:pt x="425605" y="0"/>
                        <a:pt x="950615" y="0"/>
                      </a:cubicBezTo>
                      <a:lnTo>
                        <a:pt x="1901230" y="0"/>
                      </a:lnTo>
                      <a:lnTo>
                        <a:pt x="1901230" y="950615"/>
                      </a:lnTo>
                      <a:cubicBezTo>
                        <a:pt x="1901230" y="1475625"/>
                        <a:pt x="1475625" y="1901230"/>
                        <a:pt x="950615" y="1901230"/>
                      </a:cubicBezTo>
                      <a:cubicBezTo>
                        <a:pt x="425605" y="1901230"/>
                        <a:pt x="0" y="1475625"/>
                        <a:pt x="0" y="950615"/>
                      </a:cubicBezTo>
                      <a:close/>
                    </a:path>
                  </a:pathLst>
                </a:custGeom>
                <a:noFill/>
                <a:ln w="28575" cap="rnd" cmpd="sng">
                  <a:solidFill>
                    <a:schemeClr val="bg1"/>
                  </a:solidFill>
                  <a:prstDash val="sysDot"/>
                  <a:bevel/>
                  <a:headEnd/>
                  <a:tailEnd/>
                </a:ln>
                <a:extLst>
                  <a:ext uri="{909E8E84-426E-40DD-AFC4-6F175D3DCCD1}">
                    <a14:hiddenFill xmlns:a14="http://schemas.microsoft.com/office/drawing/2010/main">
                      <a:solidFill>
                        <a:srgbClr val="FFFFFF"/>
                      </a:solidFill>
                    </a14:hiddenFill>
                  </a:ext>
                </a:extLst>
              </p:spPr>
              <p:txBody>
                <a:bodyPr lIns="121920" tIns="60960" rIns="121920" bIns="60960"/>
                <a:lstStyle/>
                <a:p>
                  <a:endParaRPr lang="zh-CN" altLang="en-US"/>
                </a:p>
              </p:txBody>
            </p:sp>
          </p:grpSp>
        </p:grpSp>
        <p:sp>
          <p:nvSpPr>
            <p:cNvPr id="85" name="矩形 84"/>
            <p:cNvSpPr/>
            <p:nvPr/>
          </p:nvSpPr>
          <p:spPr>
            <a:xfrm>
              <a:off x="1273131" y="3090945"/>
              <a:ext cx="791235" cy="580239"/>
            </a:xfrm>
            <a:prstGeom prst="rect">
              <a:avLst/>
            </a:prstGeom>
          </p:spPr>
          <p:txBody>
            <a:bodyPr vert="eaVert" wrap="none">
              <a:spAutoFit/>
            </a:bodyPr>
            <a:lstStyle/>
            <a:p>
              <a:r>
                <a:rPr lang="zh-CN" altLang="en-US" dirty="0" smtClean="0">
                  <a:solidFill>
                    <a:schemeClr val="tx1">
                      <a:lumMod val="75000"/>
                      <a:lumOff val="25000"/>
                    </a:schemeClr>
                  </a:solidFill>
                  <a:latin typeface="+mn-ea"/>
                </a:rPr>
                <a:t>检查</a:t>
              </a:r>
              <a:endParaRPr lang="en-US" altLang="zh-CN" dirty="0" smtClean="0">
                <a:solidFill>
                  <a:schemeClr val="tx1">
                    <a:lumMod val="75000"/>
                    <a:lumOff val="25000"/>
                  </a:schemeClr>
                </a:solidFill>
                <a:latin typeface="+mn-ea"/>
              </a:endParaRPr>
            </a:p>
            <a:p>
              <a:r>
                <a:rPr lang="zh-CN" altLang="en-US" dirty="0" smtClean="0">
                  <a:solidFill>
                    <a:schemeClr val="tx1">
                      <a:lumMod val="75000"/>
                      <a:lumOff val="25000"/>
                    </a:schemeClr>
                  </a:solidFill>
                  <a:latin typeface="+mn-ea"/>
                </a:rPr>
                <a:t>干涉</a:t>
              </a:r>
              <a:endParaRPr lang="zh-CN" altLang="en-US" dirty="0">
                <a:solidFill>
                  <a:schemeClr val="tx1">
                    <a:lumMod val="75000"/>
                    <a:lumOff val="25000"/>
                  </a:schemeClr>
                </a:solidFill>
                <a:latin typeface="+mn-ea"/>
              </a:endParaRPr>
            </a:p>
          </p:txBody>
        </p:sp>
      </p:grpSp>
      <p:grpSp>
        <p:nvGrpSpPr>
          <p:cNvPr id="95" name="组合 94"/>
          <p:cNvGrpSpPr/>
          <p:nvPr/>
        </p:nvGrpSpPr>
        <p:grpSpPr>
          <a:xfrm>
            <a:off x="5452539" y="2964682"/>
            <a:ext cx="658432" cy="656083"/>
            <a:chOff x="1218015" y="2947231"/>
            <a:chExt cx="846351" cy="843331"/>
          </a:xfrm>
        </p:grpSpPr>
        <p:grpSp>
          <p:nvGrpSpPr>
            <p:cNvPr id="96" name="Group 1"/>
            <p:cNvGrpSpPr>
              <a:grpSpLocks/>
            </p:cNvGrpSpPr>
            <p:nvPr/>
          </p:nvGrpSpPr>
          <p:grpSpPr bwMode="auto">
            <a:xfrm>
              <a:off x="1218015" y="2947231"/>
              <a:ext cx="843331" cy="843331"/>
              <a:chOff x="0" y="0"/>
              <a:chExt cx="1313649" cy="1313649"/>
            </a:xfrm>
          </p:grpSpPr>
          <p:sp>
            <p:nvSpPr>
              <p:cNvPr id="98" name="Teardrop 104"/>
              <p:cNvSpPr>
                <a:spLocks/>
              </p:cNvSpPr>
              <p:nvPr/>
            </p:nvSpPr>
            <p:spPr bwMode="auto">
              <a:xfrm rot="8100000">
                <a:off x="0" y="0"/>
                <a:ext cx="1313649" cy="1313649"/>
              </a:xfrm>
              <a:custGeom>
                <a:avLst/>
                <a:gdLst>
                  <a:gd name="T0" fmla="*/ 0 w 1313649"/>
                  <a:gd name="T1" fmla="*/ 656825 h 1313649"/>
                  <a:gd name="T2" fmla="*/ 656825 w 1313649"/>
                  <a:gd name="T3" fmla="*/ 0 h 1313649"/>
                  <a:gd name="T4" fmla="*/ 1313649 w 1313649"/>
                  <a:gd name="T5" fmla="*/ 0 h 1313649"/>
                  <a:gd name="T6" fmla="*/ 1313649 w 1313649"/>
                  <a:gd name="T7" fmla="*/ 656825 h 1313649"/>
                  <a:gd name="T8" fmla="*/ 656824 w 1313649"/>
                  <a:gd name="T9" fmla="*/ 1313650 h 1313649"/>
                  <a:gd name="T10" fmla="*/ -1 w 1313649"/>
                  <a:gd name="T11" fmla="*/ 656825 h 1313649"/>
                  <a:gd name="T12" fmla="*/ 0 w 1313649"/>
                  <a:gd name="T13" fmla="*/ 656825 h 131364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313649" h="1313649">
                    <a:moveTo>
                      <a:pt x="0" y="656825"/>
                    </a:moveTo>
                    <a:cubicBezTo>
                      <a:pt x="0" y="294071"/>
                      <a:pt x="294071" y="0"/>
                      <a:pt x="656825" y="0"/>
                    </a:cubicBezTo>
                    <a:lnTo>
                      <a:pt x="1313649" y="0"/>
                    </a:lnTo>
                    <a:lnTo>
                      <a:pt x="1313649" y="656825"/>
                    </a:lnTo>
                    <a:cubicBezTo>
                      <a:pt x="1313649" y="1019579"/>
                      <a:pt x="1019578" y="1313650"/>
                      <a:pt x="656824" y="1313650"/>
                    </a:cubicBezTo>
                    <a:cubicBezTo>
                      <a:pt x="294070" y="1313650"/>
                      <a:pt x="-1" y="1019579"/>
                      <a:pt x="-1" y="656825"/>
                    </a:cubicBezTo>
                    <a:lnTo>
                      <a:pt x="0" y="656825"/>
                    </a:lnTo>
                    <a:close/>
                  </a:path>
                </a:pathLst>
              </a:custGeom>
              <a:solidFill>
                <a:srgbClr val="5CC6D8"/>
              </a:solidFill>
              <a:ln>
                <a:noFill/>
              </a:ln>
              <a:extLst>
                <a:ext uri="{91240B29-F687-4F45-9708-019B960494DF}">
                  <a14:hiddenLine xmlns:a14="http://schemas.microsoft.com/office/drawing/2010/main" w="9525">
                    <a:solidFill>
                      <a:srgbClr val="000000"/>
                    </a:solidFill>
                    <a:round/>
                    <a:headEnd/>
                    <a:tailEnd/>
                  </a14:hiddenLine>
                </a:ext>
              </a:extLst>
            </p:spPr>
            <p:txBody>
              <a:bodyPr lIns="121920" tIns="60960" rIns="121920" bIns="60960"/>
              <a:lstStyle/>
              <a:p>
                <a:endParaRPr lang="zh-CN" altLang="en-US"/>
              </a:p>
            </p:txBody>
          </p:sp>
          <p:grpSp>
            <p:nvGrpSpPr>
              <p:cNvPr id="99" name="Group 40"/>
              <p:cNvGrpSpPr>
                <a:grpSpLocks/>
              </p:cNvGrpSpPr>
              <p:nvPr/>
            </p:nvGrpSpPr>
            <p:grpSpPr bwMode="auto">
              <a:xfrm>
                <a:off x="114230" y="114230"/>
                <a:ext cx="1085189" cy="1085189"/>
                <a:chOff x="412" y="414"/>
                <a:chExt cx="1901230" cy="1901230"/>
              </a:xfrm>
            </p:grpSpPr>
            <p:sp>
              <p:nvSpPr>
                <p:cNvPr id="100" name="Teardrop 41"/>
                <p:cNvSpPr>
                  <a:spLocks/>
                </p:cNvSpPr>
                <p:nvPr/>
              </p:nvSpPr>
              <p:spPr bwMode="auto">
                <a:xfrm rot="8100000">
                  <a:off x="79631" y="79630"/>
                  <a:ext cx="1742795" cy="1742795"/>
                </a:xfrm>
                <a:custGeom>
                  <a:avLst/>
                  <a:gdLst>
                    <a:gd name="T0" fmla="*/ 0 w 1742794"/>
                    <a:gd name="T1" fmla="*/ 871397 h 1742794"/>
                    <a:gd name="T2" fmla="*/ 871397 w 1742794"/>
                    <a:gd name="T3" fmla="*/ 0 h 1742794"/>
                    <a:gd name="T4" fmla="*/ 1742794 w 1742794"/>
                    <a:gd name="T5" fmla="*/ 0 h 1742794"/>
                    <a:gd name="T6" fmla="*/ 1742794 w 1742794"/>
                    <a:gd name="T7" fmla="*/ 871397 h 1742794"/>
                    <a:gd name="T8" fmla="*/ 871397 w 1742794"/>
                    <a:gd name="T9" fmla="*/ 1742794 h 1742794"/>
                    <a:gd name="T10" fmla="*/ 0 w 1742794"/>
                    <a:gd name="T11" fmla="*/ 871397 h 174279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42794" h="1742794">
                      <a:moveTo>
                        <a:pt x="0" y="871397"/>
                      </a:moveTo>
                      <a:cubicBezTo>
                        <a:pt x="0" y="390138"/>
                        <a:pt x="390138" y="0"/>
                        <a:pt x="871397" y="0"/>
                      </a:cubicBezTo>
                      <a:lnTo>
                        <a:pt x="1742794" y="0"/>
                      </a:lnTo>
                      <a:lnTo>
                        <a:pt x="1742794" y="871397"/>
                      </a:lnTo>
                      <a:cubicBezTo>
                        <a:pt x="1742794" y="1352656"/>
                        <a:pt x="1352656" y="1742794"/>
                        <a:pt x="871397" y="1742794"/>
                      </a:cubicBezTo>
                      <a:cubicBezTo>
                        <a:pt x="390138" y="1742794"/>
                        <a:pt x="0" y="1352656"/>
                        <a:pt x="0" y="87139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lIns="121920" tIns="60960" rIns="121920" bIns="60960"/>
                <a:lstStyle/>
                <a:p>
                  <a:endParaRPr lang="zh-CN" altLang="en-US"/>
                </a:p>
              </p:txBody>
            </p:sp>
            <p:sp>
              <p:nvSpPr>
                <p:cNvPr id="101" name="Teardrop 42"/>
                <p:cNvSpPr>
                  <a:spLocks/>
                </p:cNvSpPr>
                <p:nvPr/>
              </p:nvSpPr>
              <p:spPr bwMode="auto">
                <a:xfrm rot="8100000">
                  <a:off x="412" y="414"/>
                  <a:ext cx="1901230" cy="1901230"/>
                </a:xfrm>
                <a:custGeom>
                  <a:avLst/>
                  <a:gdLst>
                    <a:gd name="T0" fmla="*/ 0 w 1901230"/>
                    <a:gd name="T1" fmla="*/ 950615 h 1901230"/>
                    <a:gd name="T2" fmla="*/ 950615 w 1901230"/>
                    <a:gd name="T3" fmla="*/ 0 h 1901230"/>
                    <a:gd name="T4" fmla="*/ 1901230 w 1901230"/>
                    <a:gd name="T5" fmla="*/ 0 h 1901230"/>
                    <a:gd name="T6" fmla="*/ 1901230 w 1901230"/>
                    <a:gd name="T7" fmla="*/ 950615 h 1901230"/>
                    <a:gd name="T8" fmla="*/ 950615 w 1901230"/>
                    <a:gd name="T9" fmla="*/ 1901230 h 1901230"/>
                    <a:gd name="T10" fmla="*/ 0 w 1901230"/>
                    <a:gd name="T11" fmla="*/ 950615 h 190123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01230" h="1901230">
                      <a:moveTo>
                        <a:pt x="0" y="950615"/>
                      </a:moveTo>
                      <a:cubicBezTo>
                        <a:pt x="0" y="425605"/>
                        <a:pt x="425605" y="0"/>
                        <a:pt x="950615" y="0"/>
                      </a:cubicBezTo>
                      <a:lnTo>
                        <a:pt x="1901230" y="0"/>
                      </a:lnTo>
                      <a:lnTo>
                        <a:pt x="1901230" y="950615"/>
                      </a:lnTo>
                      <a:cubicBezTo>
                        <a:pt x="1901230" y="1475625"/>
                        <a:pt x="1475625" y="1901230"/>
                        <a:pt x="950615" y="1901230"/>
                      </a:cubicBezTo>
                      <a:cubicBezTo>
                        <a:pt x="425605" y="1901230"/>
                        <a:pt x="0" y="1475625"/>
                        <a:pt x="0" y="950615"/>
                      </a:cubicBezTo>
                      <a:close/>
                    </a:path>
                  </a:pathLst>
                </a:custGeom>
                <a:noFill/>
                <a:ln w="28575" cap="rnd" cmpd="sng">
                  <a:solidFill>
                    <a:schemeClr val="bg1"/>
                  </a:solidFill>
                  <a:prstDash val="sysDot"/>
                  <a:bevel/>
                  <a:headEnd/>
                  <a:tailEnd/>
                </a:ln>
                <a:extLst>
                  <a:ext uri="{909E8E84-426E-40DD-AFC4-6F175D3DCCD1}">
                    <a14:hiddenFill xmlns:a14="http://schemas.microsoft.com/office/drawing/2010/main">
                      <a:solidFill>
                        <a:srgbClr val="FFFFFF"/>
                      </a:solidFill>
                    </a14:hiddenFill>
                  </a:ext>
                </a:extLst>
              </p:spPr>
              <p:txBody>
                <a:bodyPr lIns="121920" tIns="60960" rIns="121920" bIns="60960"/>
                <a:lstStyle/>
                <a:p>
                  <a:endParaRPr lang="zh-CN" altLang="en-US"/>
                </a:p>
              </p:txBody>
            </p:sp>
          </p:grpSp>
        </p:grpSp>
        <p:sp>
          <p:nvSpPr>
            <p:cNvPr id="97" name="矩形 96"/>
            <p:cNvSpPr/>
            <p:nvPr/>
          </p:nvSpPr>
          <p:spPr>
            <a:xfrm>
              <a:off x="1273131" y="3080062"/>
              <a:ext cx="791235" cy="580239"/>
            </a:xfrm>
            <a:prstGeom prst="rect">
              <a:avLst/>
            </a:prstGeom>
          </p:spPr>
          <p:txBody>
            <a:bodyPr vert="eaVert" wrap="none">
              <a:spAutoFit/>
            </a:bodyPr>
            <a:lstStyle/>
            <a:p>
              <a:r>
                <a:rPr lang="zh-CN" altLang="en-US" dirty="0" smtClean="0">
                  <a:solidFill>
                    <a:schemeClr val="tx1">
                      <a:lumMod val="75000"/>
                      <a:lumOff val="25000"/>
                    </a:schemeClr>
                  </a:solidFill>
                  <a:latin typeface="+mn-ea"/>
                </a:rPr>
                <a:t>处理</a:t>
              </a:r>
              <a:endParaRPr lang="en-US" altLang="zh-CN" dirty="0" smtClean="0">
                <a:solidFill>
                  <a:schemeClr val="tx1">
                    <a:lumMod val="75000"/>
                    <a:lumOff val="25000"/>
                  </a:schemeClr>
                </a:solidFill>
                <a:latin typeface="+mn-ea"/>
              </a:endParaRPr>
            </a:p>
            <a:p>
              <a:r>
                <a:rPr lang="zh-CN" altLang="en-US" dirty="0">
                  <a:solidFill>
                    <a:schemeClr val="tx1">
                      <a:lumMod val="75000"/>
                      <a:lumOff val="25000"/>
                    </a:schemeClr>
                  </a:solidFill>
                  <a:latin typeface="+mn-ea"/>
                </a:rPr>
                <a:t>加工</a:t>
              </a:r>
            </a:p>
          </p:txBody>
        </p:sp>
      </p:grpSp>
      <p:grpSp>
        <p:nvGrpSpPr>
          <p:cNvPr id="74" name="组合 73"/>
          <p:cNvGrpSpPr/>
          <p:nvPr/>
        </p:nvGrpSpPr>
        <p:grpSpPr>
          <a:xfrm>
            <a:off x="6263552" y="2439999"/>
            <a:ext cx="1898138" cy="1414280"/>
            <a:chOff x="6111876" y="2416240"/>
            <a:chExt cx="1898138" cy="1414280"/>
          </a:xfrm>
        </p:grpSpPr>
        <p:grpSp>
          <p:nvGrpSpPr>
            <p:cNvPr id="78" name="组合 77"/>
            <p:cNvGrpSpPr/>
            <p:nvPr/>
          </p:nvGrpSpPr>
          <p:grpSpPr>
            <a:xfrm>
              <a:off x="6286877" y="3485590"/>
              <a:ext cx="1620956" cy="344930"/>
              <a:chOff x="4941175" y="2789886"/>
              <a:chExt cx="1817009" cy="435400"/>
            </a:xfrm>
          </p:grpSpPr>
          <p:sp>
            <p:nvSpPr>
              <p:cNvPr id="79" name="矩形 78"/>
              <p:cNvSpPr/>
              <p:nvPr/>
            </p:nvSpPr>
            <p:spPr>
              <a:xfrm>
                <a:off x="5271682" y="2789886"/>
                <a:ext cx="1114942" cy="1858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0" name="TextBox 79"/>
              <p:cNvSpPr txBox="1"/>
              <p:nvPr/>
            </p:nvSpPr>
            <p:spPr>
              <a:xfrm>
                <a:off x="4941175" y="2836784"/>
                <a:ext cx="1817009" cy="388502"/>
              </a:xfrm>
              <a:prstGeom prst="rect">
                <a:avLst/>
              </a:prstGeom>
              <a:noFill/>
            </p:spPr>
            <p:txBody>
              <a:bodyPr wrap="none" rtlCol="0">
                <a:spAutoFit/>
              </a:bodyPr>
              <a:lstStyle/>
              <a:p>
                <a:r>
                  <a:rPr lang="zh-CN" altLang="en-US" b="1" dirty="0" smtClean="0">
                    <a:solidFill>
                      <a:schemeClr val="tx2">
                        <a:lumMod val="50000"/>
                      </a:schemeClr>
                    </a:solidFill>
                    <a:latin typeface="+mn-ea"/>
                  </a:rPr>
                  <a:t>线框模型的多义性</a:t>
                </a:r>
                <a:endParaRPr lang="zh-CN" altLang="en-US" b="1" dirty="0">
                  <a:solidFill>
                    <a:schemeClr val="tx2">
                      <a:lumMod val="50000"/>
                    </a:schemeClr>
                  </a:solidFill>
                  <a:latin typeface="+mn-ea"/>
                </a:endParaRPr>
              </a:p>
            </p:txBody>
          </p:sp>
        </p:grpSp>
        <p:pic>
          <p:nvPicPr>
            <p:cNvPr id="76" name="Picture 2" descr="C:\Users\retech\Desktop\图片1.jpg"/>
            <p:cNvPicPr>
              <a:picLocks noChangeAspect="1" noChangeArrowheads="1"/>
            </p:cNvPicPr>
            <p:nvPr/>
          </p:nvPicPr>
          <p:blipFill rotWithShape="1">
            <a:blip r:embed="rId3">
              <a:extLst>
                <a:ext uri="{28A0092B-C50C-407E-A947-70E740481C1C}">
                  <a14:useLocalDpi xmlns:a14="http://schemas.microsoft.com/office/drawing/2010/main" val="0"/>
                </a:ext>
              </a:extLst>
            </a:blip>
            <a:srcRect t="6695" b="15244"/>
            <a:stretch/>
          </p:blipFill>
          <p:spPr bwMode="auto">
            <a:xfrm>
              <a:off x="6111876" y="2416240"/>
              <a:ext cx="1898138" cy="1086045"/>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054493138"/>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barn(inVertical)">
                                      <p:cBhvr>
                                        <p:cTn id="7" dur="500"/>
                                        <p:tgtEl>
                                          <p:spTgt spid="44"/>
                                        </p:tgtEl>
                                      </p:cBhvr>
                                    </p:animEffect>
                                  </p:childTnLst>
                                </p:cTn>
                              </p:par>
                              <p:par>
                                <p:cTn id="8" presetID="10" presetClass="entr" presetSubtype="0" fill="hold" nodeType="withEffect">
                                  <p:stCondLst>
                                    <p:cond delay="0"/>
                                  </p:stCondLst>
                                  <p:childTnLst>
                                    <p:set>
                                      <p:cBhvr>
                                        <p:cTn id="9" dur="1" fill="hold">
                                          <p:stCondLst>
                                            <p:cond delay="0"/>
                                          </p:stCondLst>
                                        </p:cTn>
                                        <p:tgtEl>
                                          <p:spTgt spid="74"/>
                                        </p:tgtEl>
                                        <p:attrNameLst>
                                          <p:attrName>style.visibility</p:attrName>
                                        </p:attrNameLst>
                                      </p:cBhvr>
                                      <p:to>
                                        <p:strVal val="visible"/>
                                      </p:to>
                                    </p:set>
                                    <p:animEffect transition="in" filter="fade">
                                      <p:cBhvr>
                                        <p:cTn id="10" dur="500"/>
                                        <p:tgtEl>
                                          <p:spTgt spid="74"/>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48"/>
                                        </p:tgtEl>
                                        <p:attrNameLst>
                                          <p:attrName>style.visibility</p:attrName>
                                        </p:attrNameLst>
                                      </p:cBhvr>
                                      <p:to>
                                        <p:strVal val="visible"/>
                                      </p:to>
                                    </p:set>
                                    <p:animEffect transition="in" filter="wipe(left)">
                                      <p:cBhvr>
                                        <p:cTn id="13" dur="500"/>
                                        <p:tgtEl>
                                          <p:spTgt spid="48"/>
                                        </p:tgtEl>
                                      </p:cBhvr>
                                    </p:animEffect>
                                  </p:childTnLst>
                                </p:cTn>
                              </p:par>
                            </p:childTnLst>
                          </p:cTn>
                        </p:par>
                      </p:childTnLst>
                    </p:cTn>
                  </p:par>
                  <p:par>
                    <p:cTn id="14" fill="hold">
                      <p:stCondLst>
                        <p:cond delay="indefinite"/>
                      </p:stCondLst>
                      <p:childTnLst>
                        <p:par>
                          <p:cTn id="15" fill="hold">
                            <p:stCondLst>
                              <p:cond delay="0"/>
                            </p:stCondLst>
                            <p:childTnLst>
                              <p:par>
                                <p:cTn id="16" presetID="23" presetClass="entr" presetSubtype="16" fill="hold"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p:cTn id="18" dur="500" fill="hold"/>
                                        <p:tgtEl>
                                          <p:spTgt spid="5"/>
                                        </p:tgtEl>
                                        <p:attrNameLst>
                                          <p:attrName>ppt_w</p:attrName>
                                        </p:attrNameLst>
                                      </p:cBhvr>
                                      <p:tavLst>
                                        <p:tav tm="0">
                                          <p:val>
                                            <p:fltVal val="0"/>
                                          </p:val>
                                        </p:tav>
                                        <p:tav tm="100000">
                                          <p:val>
                                            <p:strVal val="#ppt_w"/>
                                          </p:val>
                                        </p:tav>
                                      </p:tavLst>
                                    </p:anim>
                                    <p:anim calcmode="lin" valueType="num">
                                      <p:cBhvr>
                                        <p:cTn id="19" dur="500" fill="hold"/>
                                        <p:tgtEl>
                                          <p:spTgt spid="5"/>
                                        </p:tgtEl>
                                        <p:attrNameLst>
                                          <p:attrName>ppt_h</p:attrName>
                                        </p:attrNameLst>
                                      </p:cBhvr>
                                      <p:tavLst>
                                        <p:tav tm="0">
                                          <p:val>
                                            <p:fltVal val="0"/>
                                          </p:val>
                                        </p:tav>
                                        <p:tav tm="100000">
                                          <p:val>
                                            <p:strVal val="#ppt_h"/>
                                          </p:val>
                                        </p:tav>
                                      </p:tavLst>
                                    </p:anim>
                                  </p:childTnLst>
                                </p:cTn>
                              </p:par>
                            </p:childTnLst>
                          </p:cTn>
                        </p:par>
                      </p:childTnLst>
                    </p:cTn>
                  </p:par>
                  <p:par>
                    <p:cTn id="20" fill="hold">
                      <p:stCondLst>
                        <p:cond delay="indefinite"/>
                      </p:stCondLst>
                      <p:childTnLst>
                        <p:par>
                          <p:cTn id="21" fill="hold">
                            <p:stCondLst>
                              <p:cond delay="0"/>
                            </p:stCondLst>
                            <p:childTnLst>
                              <p:par>
                                <p:cTn id="22" presetID="23" presetClass="entr" presetSubtype="16" fill="hold" nodeType="clickEffect">
                                  <p:stCondLst>
                                    <p:cond delay="0"/>
                                  </p:stCondLst>
                                  <p:childTnLst>
                                    <p:set>
                                      <p:cBhvr>
                                        <p:cTn id="23" dur="1" fill="hold">
                                          <p:stCondLst>
                                            <p:cond delay="0"/>
                                          </p:stCondLst>
                                        </p:cTn>
                                        <p:tgtEl>
                                          <p:spTgt spid="53"/>
                                        </p:tgtEl>
                                        <p:attrNameLst>
                                          <p:attrName>style.visibility</p:attrName>
                                        </p:attrNameLst>
                                      </p:cBhvr>
                                      <p:to>
                                        <p:strVal val="visible"/>
                                      </p:to>
                                    </p:set>
                                    <p:anim calcmode="lin" valueType="num">
                                      <p:cBhvr>
                                        <p:cTn id="24" dur="500" fill="hold"/>
                                        <p:tgtEl>
                                          <p:spTgt spid="53"/>
                                        </p:tgtEl>
                                        <p:attrNameLst>
                                          <p:attrName>ppt_w</p:attrName>
                                        </p:attrNameLst>
                                      </p:cBhvr>
                                      <p:tavLst>
                                        <p:tav tm="0">
                                          <p:val>
                                            <p:fltVal val="0"/>
                                          </p:val>
                                        </p:tav>
                                        <p:tav tm="100000">
                                          <p:val>
                                            <p:strVal val="#ppt_w"/>
                                          </p:val>
                                        </p:tav>
                                      </p:tavLst>
                                    </p:anim>
                                    <p:anim calcmode="lin" valueType="num">
                                      <p:cBhvr>
                                        <p:cTn id="25" dur="500" fill="hold"/>
                                        <p:tgtEl>
                                          <p:spTgt spid="53"/>
                                        </p:tgtEl>
                                        <p:attrNameLst>
                                          <p:attrName>ppt_h</p:attrName>
                                        </p:attrNameLst>
                                      </p:cBhvr>
                                      <p:tavLst>
                                        <p:tav tm="0">
                                          <p:val>
                                            <p:fltVal val="0"/>
                                          </p:val>
                                        </p:tav>
                                        <p:tav tm="100000">
                                          <p:val>
                                            <p:strVal val="#ppt_h"/>
                                          </p:val>
                                        </p:tav>
                                      </p:tavLst>
                                    </p:anim>
                                  </p:childTnLst>
                                </p:cTn>
                              </p:par>
                            </p:childTnLst>
                          </p:cTn>
                        </p:par>
                      </p:childTnLst>
                    </p:cTn>
                  </p:par>
                  <p:par>
                    <p:cTn id="26" fill="hold">
                      <p:stCondLst>
                        <p:cond delay="indefinite"/>
                      </p:stCondLst>
                      <p:childTnLst>
                        <p:par>
                          <p:cTn id="27" fill="hold">
                            <p:stCondLst>
                              <p:cond delay="0"/>
                            </p:stCondLst>
                            <p:childTnLst>
                              <p:par>
                                <p:cTn id="28" presetID="23" presetClass="entr" presetSubtype="16" fill="hold" nodeType="clickEffect">
                                  <p:stCondLst>
                                    <p:cond delay="0"/>
                                  </p:stCondLst>
                                  <p:childTnLst>
                                    <p:set>
                                      <p:cBhvr>
                                        <p:cTn id="29" dur="1" fill="hold">
                                          <p:stCondLst>
                                            <p:cond delay="0"/>
                                          </p:stCondLst>
                                        </p:cTn>
                                        <p:tgtEl>
                                          <p:spTgt spid="60"/>
                                        </p:tgtEl>
                                        <p:attrNameLst>
                                          <p:attrName>style.visibility</p:attrName>
                                        </p:attrNameLst>
                                      </p:cBhvr>
                                      <p:to>
                                        <p:strVal val="visible"/>
                                      </p:to>
                                    </p:set>
                                    <p:anim calcmode="lin" valueType="num">
                                      <p:cBhvr>
                                        <p:cTn id="30" dur="500" fill="hold"/>
                                        <p:tgtEl>
                                          <p:spTgt spid="60"/>
                                        </p:tgtEl>
                                        <p:attrNameLst>
                                          <p:attrName>ppt_w</p:attrName>
                                        </p:attrNameLst>
                                      </p:cBhvr>
                                      <p:tavLst>
                                        <p:tav tm="0">
                                          <p:val>
                                            <p:fltVal val="0"/>
                                          </p:val>
                                        </p:tav>
                                        <p:tav tm="100000">
                                          <p:val>
                                            <p:strVal val="#ppt_w"/>
                                          </p:val>
                                        </p:tav>
                                      </p:tavLst>
                                    </p:anim>
                                    <p:anim calcmode="lin" valueType="num">
                                      <p:cBhvr>
                                        <p:cTn id="31" dur="500" fill="hold"/>
                                        <p:tgtEl>
                                          <p:spTgt spid="60"/>
                                        </p:tgtEl>
                                        <p:attrNameLst>
                                          <p:attrName>ppt_h</p:attrName>
                                        </p:attrNameLst>
                                      </p:cBhvr>
                                      <p:tavLst>
                                        <p:tav tm="0">
                                          <p:val>
                                            <p:fltVal val="0"/>
                                          </p:val>
                                        </p:tav>
                                        <p:tav tm="100000">
                                          <p:val>
                                            <p:strVal val="#ppt_h"/>
                                          </p:val>
                                        </p:tav>
                                      </p:tavLst>
                                    </p:anim>
                                  </p:childTnLst>
                                </p:cTn>
                              </p:par>
                            </p:childTnLst>
                          </p:cTn>
                        </p:par>
                      </p:childTnLst>
                    </p:cTn>
                  </p:par>
                  <p:par>
                    <p:cTn id="32" fill="hold">
                      <p:stCondLst>
                        <p:cond delay="indefinite"/>
                      </p:stCondLst>
                      <p:childTnLst>
                        <p:par>
                          <p:cTn id="33" fill="hold">
                            <p:stCondLst>
                              <p:cond delay="0"/>
                            </p:stCondLst>
                            <p:childTnLst>
                              <p:par>
                                <p:cTn id="34" presetID="23" presetClass="entr" presetSubtype="16" fill="hold" nodeType="clickEffect">
                                  <p:stCondLst>
                                    <p:cond delay="0"/>
                                  </p:stCondLst>
                                  <p:childTnLst>
                                    <p:set>
                                      <p:cBhvr>
                                        <p:cTn id="35" dur="1" fill="hold">
                                          <p:stCondLst>
                                            <p:cond delay="0"/>
                                          </p:stCondLst>
                                        </p:cTn>
                                        <p:tgtEl>
                                          <p:spTgt spid="67"/>
                                        </p:tgtEl>
                                        <p:attrNameLst>
                                          <p:attrName>style.visibility</p:attrName>
                                        </p:attrNameLst>
                                      </p:cBhvr>
                                      <p:to>
                                        <p:strVal val="visible"/>
                                      </p:to>
                                    </p:set>
                                    <p:anim calcmode="lin" valueType="num">
                                      <p:cBhvr>
                                        <p:cTn id="36" dur="500" fill="hold"/>
                                        <p:tgtEl>
                                          <p:spTgt spid="67"/>
                                        </p:tgtEl>
                                        <p:attrNameLst>
                                          <p:attrName>ppt_w</p:attrName>
                                        </p:attrNameLst>
                                      </p:cBhvr>
                                      <p:tavLst>
                                        <p:tav tm="0">
                                          <p:val>
                                            <p:fltVal val="0"/>
                                          </p:val>
                                        </p:tav>
                                        <p:tav tm="100000">
                                          <p:val>
                                            <p:strVal val="#ppt_w"/>
                                          </p:val>
                                        </p:tav>
                                      </p:tavLst>
                                    </p:anim>
                                    <p:anim calcmode="lin" valueType="num">
                                      <p:cBhvr>
                                        <p:cTn id="37" dur="500" fill="hold"/>
                                        <p:tgtEl>
                                          <p:spTgt spid="67"/>
                                        </p:tgtEl>
                                        <p:attrNameLst>
                                          <p:attrName>ppt_h</p:attrName>
                                        </p:attrNameLst>
                                      </p:cBhvr>
                                      <p:tavLst>
                                        <p:tav tm="0">
                                          <p:val>
                                            <p:fltVal val="0"/>
                                          </p:val>
                                        </p:tav>
                                        <p:tav tm="100000">
                                          <p:val>
                                            <p:strVal val="#ppt_h"/>
                                          </p:val>
                                        </p:tav>
                                      </p:tavLst>
                                    </p:anim>
                                  </p:childTnLst>
                                </p:cTn>
                              </p:par>
                            </p:childTnLst>
                          </p:cTn>
                        </p:par>
                      </p:childTnLst>
                    </p:cTn>
                  </p:par>
                  <p:par>
                    <p:cTn id="38" fill="hold">
                      <p:stCondLst>
                        <p:cond delay="indefinite"/>
                      </p:stCondLst>
                      <p:childTnLst>
                        <p:par>
                          <p:cTn id="39" fill="hold">
                            <p:stCondLst>
                              <p:cond delay="0"/>
                            </p:stCondLst>
                            <p:childTnLst>
                              <p:par>
                                <p:cTn id="40" presetID="23" presetClass="entr" presetSubtype="16" fill="hold" nodeType="clickEffect">
                                  <p:stCondLst>
                                    <p:cond delay="0"/>
                                  </p:stCondLst>
                                  <p:childTnLst>
                                    <p:set>
                                      <p:cBhvr>
                                        <p:cTn id="41" dur="1" fill="hold">
                                          <p:stCondLst>
                                            <p:cond delay="0"/>
                                          </p:stCondLst>
                                        </p:cTn>
                                        <p:tgtEl>
                                          <p:spTgt spid="81"/>
                                        </p:tgtEl>
                                        <p:attrNameLst>
                                          <p:attrName>style.visibility</p:attrName>
                                        </p:attrNameLst>
                                      </p:cBhvr>
                                      <p:to>
                                        <p:strVal val="visible"/>
                                      </p:to>
                                    </p:set>
                                    <p:anim calcmode="lin" valueType="num">
                                      <p:cBhvr>
                                        <p:cTn id="42" dur="500" fill="hold"/>
                                        <p:tgtEl>
                                          <p:spTgt spid="81"/>
                                        </p:tgtEl>
                                        <p:attrNameLst>
                                          <p:attrName>ppt_w</p:attrName>
                                        </p:attrNameLst>
                                      </p:cBhvr>
                                      <p:tavLst>
                                        <p:tav tm="0">
                                          <p:val>
                                            <p:fltVal val="0"/>
                                          </p:val>
                                        </p:tav>
                                        <p:tav tm="100000">
                                          <p:val>
                                            <p:strVal val="#ppt_w"/>
                                          </p:val>
                                        </p:tav>
                                      </p:tavLst>
                                    </p:anim>
                                    <p:anim calcmode="lin" valueType="num">
                                      <p:cBhvr>
                                        <p:cTn id="43" dur="500" fill="hold"/>
                                        <p:tgtEl>
                                          <p:spTgt spid="81"/>
                                        </p:tgtEl>
                                        <p:attrNameLst>
                                          <p:attrName>ppt_h</p:attrName>
                                        </p:attrNameLst>
                                      </p:cBhvr>
                                      <p:tavLst>
                                        <p:tav tm="0">
                                          <p:val>
                                            <p:fltVal val="0"/>
                                          </p:val>
                                        </p:tav>
                                        <p:tav tm="100000">
                                          <p:val>
                                            <p:strVal val="#ppt_h"/>
                                          </p:val>
                                        </p:tav>
                                      </p:tavLst>
                                    </p:anim>
                                  </p:childTnLst>
                                </p:cTn>
                              </p:par>
                            </p:childTnLst>
                          </p:cTn>
                        </p:par>
                      </p:childTnLst>
                    </p:cTn>
                  </p:par>
                  <p:par>
                    <p:cTn id="44" fill="hold">
                      <p:stCondLst>
                        <p:cond delay="indefinite"/>
                      </p:stCondLst>
                      <p:childTnLst>
                        <p:par>
                          <p:cTn id="45" fill="hold">
                            <p:stCondLst>
                              <p:cond delay="0"/>
                            </p:stCondLst>
                            <p:childTnLst>
                              <p:par>
                                <p:cTn id="46" presetID="23" presetClass="entr" presetSubtype="16" fill="hold" nodeType="clickEffect">
                                  <p:stCondLst>
                                    <p:cond delay="0"/>
                                  </p:stCondLst>
                                  <p:childTnLst>
                                    <p:set>
                                      <p:cBhvr>
                                        <p:cTn id="47" dur="1" fill="hold">
                                          <p:stCondLst>
                                            <p:cond delay="0"/>
                                          </p:stCondLst>
                                        </p:cTn>
                                        <p:tgtEl>
                                          <p:spTgt spid="95"/>
                                        </p:tgtEl>
                                        <p:attrNameLst>
                                          <p:attrName>style.visibility</p:attrName>
                                        </p:attrNameLst>
                                      </p:cBhvr>
                                      <p:to>
                                        <p:strVal val="visible"/>
                                      </p:to>
                                    </p:set>
                                    <p:anim calcmode="lin" valueType="num">
                                      <p:cBhvr>
                                        <p:cTn id="48" dur="500" fill="hold"/>
                                        <p:tgtEl>
                                          <p:spTgt spid="95"/>
                                        </p:tgtEl>
                                        <p:attrNameLst>
                                          <p:attrName>ppt_w</p:attrName>
                                        </p:attrNameLst>
                                      </p:cBhvr>
                                      <p:tavLst>
                                        <p:tav tm="0">
                                          <p:val>
                                            <p:fltVal val="0"/>
                                          </p:val>
                                        </p:tav>
                                        <p:tav tm="100000">
                                          <p:val>
                                            <p:strVal val="#ppt_w"/>
                                          </p:val>
                                        </p:tav>
                                      </p:tavLst>
                                    </p:anim>
                                    <p:anim calcmode="lin" valueType="num">
                                      <p:cBhvr>
                                        <p:cTn id="49" dur="500" fill="hold"/>
                                        <p:tgtEl>
                                          <p:spTgt spid="9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p:bld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Lst>
</file>

<file path=ppt/theme/theme1.xml><?xml version="1.0" encoding="utf-8"?>
<a:theme xmlns:a="http://schemas.openxmlformats.org/drawingml/2006/main" name="包图主题2">
  <a:themeElements>
    <a:clrScheme name="自定义 167">
      <a:dk1>
        <a:sysClr val="windowText" lastClr="000000"/>
      </a:dk1>
      <a:lt1>
        <a:sysClr val="window" lastClr="FFFFFF"/>
      </a:lt1>
      <a:dk2>
        <a:srgbClr val="44546A"/>
      </a:dk2>
      <a:lt2>
        <a:srgbClr val="E7E6E6"/>
      </a:lt2>
      <a:accent1>
        <a:srgbClr val="117C90"/>
      </a:accent1>
      <a:accent2>
        <a:srgbClr val="FD9944"/>
      </a:accent2>
      <a:accent3>
        <a:srgbClr val="5CC6D8"/>
      </a:accent3>
      <a:accent4>
        <a:srgbClr val="117C90"/>
      </a:accent4>
      <a:accent5>
        <a:srgbClr val="FD9944"/>
      </a:accent5>
      <a:accent6>
        <a:srgbClr val="5CC6D8"/>
      </a:accent6>
      <a:hlink>
        <a:srgbClr val="0563C1"/>
      </a:hlink>
      <a:folHlink>
        <a:srgbClr val="954F72"/>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包图主题2" id="{50CFA792-C506-47E4-B272-6A6183483AB3}" vid="{CC1AE437-2F7F-4319-9F22-408F5F8C346F}"/>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包图主题2</Template>
  <TotalTime>3029</TotalTime>
  <Words>791</Words>
  <Application>Microsoft Office PowerPoint</Application>
  <PresentationFormat>全屏显示(16:9)</PresentationFormat>
  <Paragraphs>193</Paragraphs>
  <Slides>11</Slides>
  <Notes>11</Notes>
  <HiddenSlides>0</HiddenSlides>
  <MMClips>0</MMClips>
  <ScaleCrop>false</ScaleCrop>
  <HeadingPairs>
    <vt:vector size="4" baseType="variant">
      <vt:variant>
        <vt:lpstr>主题</vt:lpstr>
      </vt:variant>
      <vt:variant>
        <vt:i4>1</vt:i4>
      </vt:variant>
      <vt:variant>
        <vt:lpstr>幻灯片标题</vt:lpstr>
      </vt:variant>
      <vt:variant>
        <vt:i4>11</vt:i4>
      </vt:variant>
    </vt:vector>
  </HeadingPairs>
  <TitlesOfParts>
    <vt:vector size="12" baseType="lpstr">
      <vt:lpstr>包图主题2</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逆流的小鱼</dc:creator>
  <cp:lastModifiedBy>China</cp:lastModifiedBy>
  <cp:revision>1103</cp:revision>
  <dcterms:created xsi:type="dcterms:W3CDTF">2017-09-14T02:23:06Z</dcterms:created>
  <dcterms:modified xsi:type="dcterms:W3CDTF">2017-12-05T05:58:44Z</dcterms:modified>
</cp:coreProperties>
</file>